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70"/>
  </p:notesMasterIdLst>
  <p:sldIdLst>
    <p:sldId id="274" r:id="rId2"/>
    <p:sldId id="349" r:id="rId3"/>
    <p:sldId id="310" r:id="rId4"/>
    <p:sldId id="333" r:id="rId5"/>
    <p:sldId id="351" r:id="rId6"/>
    <p:sldId id="318" r:id="rId7"/>
    <p:sldId id="352" r:id="rId8"/>
    <p:sldId id="354" r:id="rId9"/>
    <p:sldId id="276" r:id="rId10"/>
    <p:sldId id="277" r:id="rId11"/>
    <p:sldId id="311" r:id="rId12"/>
    <p:sldId id="340" r:id="rId13"/>
    <p:sldId id="353" r:id="rId14"/>
    <p:sldId id="341" r:id="rId15"/>
    <p:sldId id="279" r:id="rId16"/>
    <p:sldId id="280" r:id="rId17"/>
    <p:sldId id="281" r:id="rId18"/>
    <p:sldId id="322" r:id="rId19"/>
    <p:sldId id="282" r:id="rId20"/>
    <p:sldId id="345" r:id="rId21"/>
    <p:sldId id="346" r:id="rId22"/>
    <p:sldId id="347" r:id="rId23"/>
    <p:sldId id="283" r:id="rId24"/>
    <p:sldId id="319" r:id="rId25"/>
    <p:sldId id="314" r:id="rId26"/>
    <p:sldId id="320" r:id="rId27"/>
    <p:sldId id="284" r:id="rId28"/>
    <p:sldId id="285" r:id="rId29"/>
    <p:sldId id="286" r:id="rId30"/>
    <p:sldId id="323" r:id="rId31"/>
    <p:sldId id="321" r:id="rId32"/>
    <p:sldId id="315" r:id="rId33"/>
    <p:sldId id="288" r:id="rId34"/>
    <p:sldId id="324" r:id="rId35"/>
    <p:sldId id="330" r:id="rId36"/>
    <p:sldId id="289" r:id="rId37"/>
    <p:sldId id="290" r:id="rId38"/>
    <p:sldId id="291" r:id="rId39"/>
    <p:sldId id="317" r:id="rId40"/>
    <p:sldId id="292" r:id="rId41"/>
    <p:sldId id="325" r:id="rId42"/>
    <p:sldId id="293" r:id="rId43"/>
    <p:sldId id="294" r:id="rId44"/>
    <p:sldId id="295" r:id="rId45"/>
    <p:sldId id="326" r:id="rId46"/>
    <p:sldId id="296" r:id="rId47"/>
    <p:sldId id="331" r:id="rId48"/>
    <p:sldId id="327" r:id="rId49"/>
    <p:sldId id="297" r:id="rId50"/>
    <p:sldId id="316" r:id="rId51"/>
    <p:sldId id="328" r:id="rId52"/>
    <p:sldId id="335" r:id="rId53"/>
    <p:sldId id="336" r:id="rId54"/>
    <p:sldId id="339" r:id="rId55"/>
    <p:sldId id="299" r:id="rId56"/>
    <p:sldId id="348" r:id="rId57"/>
    <p:sldId id="300" r:id="rId58"/>
    <p:sldId id="301" r:id="rId59"/>
    <p:sldId id="342" r:id="rId60"/>
    <p:sldId id="343" r:id="rId61"/>
    <p:sldId id="355" r:id="rId62"/>
    <p:sldId id="356" r:id="rId63"/>
    <p:sldId id="302" r:id="rId64"/>
    <p:sldId id="334" r:id="rId65"/>
    <p:sldId id="337" r:id="rId66"/>
    <p:sldId id="357" r:id="rId67"/>
    <p:sldId id="332" r:id="rId68"/>
    <p:sldId id="309" r:id="rId6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10BC39"/>
    <a:srgbClr val="996633"/>
    <a:srgbClr val="FF9A05"/>
    <a:srgbClr val="00A44A"/>
    <a:srgbClr val="00FF00"/>
    <a:srgbClr val="0D9E2F"/>
    <a:srgbClr val="A5CE8E"/>
    <a:srgbClr val="00BB0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79" autoAdjust="0"/>
  </p:normalViewPr>
  <p:slideViewPr>
    <p:cSldViewPr>
      <p:cViewPr>
        <p:scale>
          <a:sx n="70" d="100"/>
          <a:sy n="70" d="100"/>
        </p:scale>
        <p:origin x="-1810" y="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e:Downloads:StarChart2013ASPI.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e:Downloads:StarChart2013ASP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evindelduca:Downloads:chart%201.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smtClean="0"/>
              <a:t>2013 Number </a:t>
            </a:r>
            <a:r>
              <a:rPr lang="en-US" sz="2800" dirty="0"/>
              <a:t>of Schools by</a:t>
            </a:r>
            <a:r>
              <a:rPr lang="en-US" sz="2800" baseline="0" dirty="0"/>
              <a:t> </a:t>
            </a:r>
            <a:endParaRPr lang="en-US" sz="2800" baseline="0" dirty="0" smtClean="0"/>
          </a:p>
          <a:p>
            <a:pPr>
              <a:defRPr/>
            </a:pPr>
            <a:r>
              <a:rPr lang="en-US" sz="2800" baseline="0" dirty="0" smtClean="0"/>
              <a:t>ASPI </a:t>
            </a:r>
            <a:r>
              <a:rPr lang="en-US" sz="2800" baseline="0" dirty="0"/>
              <a:t>Star </a:t>
            </a:r>
            <a:r>
              <a:rPr lang="en-US" sz="2800" baseline="0" dirty="0" smtClean="0"/>
              <a:t>Rating</a:t>
            </a:r>
            <a:endParaRPr lang="en-US" sz="2800" dirty="0"/>
          </a:p>
        </c:rich>
      </c:tx>
      <c:layout>
        <c:manualLayout>
          <c:xMode val="edge"/>
          <c:yMode val="edge"/>
          <c:x val="5.5932280659098103E-2"/>
          <c:y val="4.4601743722068501E-2"/>
        </c:manualLayout>
      </c:layout>
      <c:overlay val="0"/>
    </c:title>
    <c:autoTitleDeleted val="0"/>
    <c:plotArea>
      <c:layout/>
      <c:pieChart>
        <c:varyColors val="1"/>
        <c:ser>
          <c:idx val="0"/>
          <c:order val="0"/>
          <c:tx>
            <c:strRef>
              <c:f>Sheet1!$C$3</c:f>
              <c:strCache>
                <c:ptCount val="1"/>
                <c:pt idx="0">
                  <c:v>Percent</c:v>
                </c:pt>
              </c:strCache>
            </c:strRef>
          </c:tx>
          <c:dPt>
            <c:idx val="0"/>
            <c:bubble3D val="0"/>
            <c:spPr>
              <a:solidFill>
                <a:schemeClr val="accent3">
                  <a:lumMod val="75000"/>
                </a:schemeClr>
              </a:solidFill>
            </c:spPr>
          </c:dPt>
          <c:dPt>
            <c:idx val="1"/>
            <c:bubble3D val="0"/>
            <c:spPr>
              <a:solidFill>
                <a:srgbClr val="FF6600"/>
              </a:solidFill>
            </c:spPr>
          </c:dPt>
          <c:dPt>
            <c:idx val="2"/>
            <c:bubble3D val="0"/>
            <c:spPr>
              <a:solidFill>
                <a:srgbClr val="FFFF00"/>
              </a:solidFill>
            </c:spPr>
          </c:dPt>
          <c:dPt>
            <c:idx val="3"/>
            <c:bubble3D val="0"/>
          </c:dPt>
          <c:dPt>
            <c:idx val="4"/>
            <c:bubble3D val="0"/>
          </c:dPt>
          <c:dLbls>
            <c:dLbl>
              <c:idx val="0"/>
              <c:layout/>
              <c:tx>
                <c:rich>
                  <a:bodyPr/>
                  <a:lstStyle/>
                  <a:p>
                    <a:r>
                      <a:rPr lang="en-US" sz="3200" b="1"/>
                      <a:t>52</a:t>
                    </a:r>
                    <a:endParaRPr lang="en-US"/>
                  </a:p>
                </c:rich>
              </c:tx>
              <c:showLegendKey val="0"/>
              <c:showVal val="0"/>
              <c:showCatName val="0"/>
              <c:showSerName val="0"/>
              <c:showPercent val="1"/>
              <c:showBubbleSize val="0"/>
            </c:dLbl>
            <c:dLbl>
              <c:idx val="1"/>
              <c:layout/>
              <c:tx>
                <c:rich>
                  <a:bodyPr/>
                  <a:lstStyle/>
                  <a:p>
                    <a:r>
                      <a:rPr lang="en-US" sz="3200" b="1"/>
                      <a:t>190</a:t>
                    </a:r>
                    <a:endParaRPr lang="en-US"/>
                  </a:p>
                </c:rich>
              </c:tx>
              <c:showLegendKey val="0"/>
              <c:showVal val="0"/>
              <c:showCatName val="0"/>
              <c:showSerName val="0"/>
              <c:showPercent val="1"/>
              <c:showBubbleSize val="0"/>
            </c:dLbl>
            <c:dLbl>
              <c:idx val="2"/>
              <c:layout/>
              <c:tx>
                <c:rich>
                  <a:bodyPr/>
                  <a:lstStyle/>
                  <a:p>
                    <a:r>
                      <a:rPr lang="en-US" sz="3200" b="1"/>
                      <a:t>162</a:t>
                    </a:r>
                    <a:endParaRPr lang="en-US"/>
                  </a:p>
                </c:rich>
              </c:tx>
              <c:showLegendKey val="0"/>
              <c:showVal val="0"/>
              <c:showCatName val="0"/>
              <c:showSerName val="0"/>
              <c:showPercent val="1"/>
              <c:showBubbleSize val="0"/>
            </c:dLbl>
            <c:dLbl>
              <c:idx val="3"/>
              <c:layout/>
              <c:tx>
                <c:rich>
                  <a:bodyPr/>
                  <a:lstStyle/>
                  <a:p>
                    <a:r>
                      <a:rPr lang="en-US" sz="3200" b="1"/>
                      <a:t>49</a:t>
                    </a:r>
                    <a:endParaRPr lang="en-US"/>
                  </a:p>
                </c:rich>
              </c:tx>
              <c:showLegendKey val="0"/>
              <c:showVal val="0"/>
              <c:showCatName val="0"/>
              <c:showSerName val="0"/>
              <c:showPercent val="1"/>
              <c:showBubbleSize val="0"/>
            </c:dLbl>
            <c:dLbl>
              <c:idx val="4"/>
              <c:layout/>
              <c:tx>
                <c:rich>
                  <a:bodyPr/>
                  <a:lstStyle/>
                  <a:p>
                    <a:r>
                      <a:rPr lang="en-US" sz="3200" b="1"/>
                      <a:t>50</a:t>
                    </a:r>
                    <a:endParaRPr lang="en-US"/>
                  </a:p>
                </c:rich>
              </c:tx>
              <c:showLegendKey val="0"/>
              <c:showVal val="0"/>
              <c:showCatName val="0"/>
              <c:showSerName val="0"/>
              <c:showPercent val="1"/>
              <c:showBubbleSize val="0"/>
            </c:dLbl>
            <c:txPr>
              <a:bodyPr/>
              <a:lstStyle/>
              <a:p>
                <a:pPr>
                  <a:defRPr b="1"/>
                </a:pPr>
                <a:endParaRPr lang="en-US"/>
              </a:p>
            </c:txPr>
            <c:showLegendKey val="0"/>
            <c:showVal val="0"/>
            <c:showCatName val="0"/>
            <c:showSerName val="0"/>
            <c:showPercent val="1"/>
            <c:showBubbleSize val="0"/>
            <c:showLeaderLines val="1"/>
          </c:dLbls>
          <c:cat>
            <c:strRef>
              <c:f>Sheet1!$B$4:$B$8</c:f>
              <c:strCache>
                <c:ptCount val="5"/>
                <c:pt idx="0">
                  <c:v>*****</c:v>
                </c:pt>
                <c:pt idx="1">
                  <c:v>****</c:v>
                </c:pt>
                <c:pt idx="2">
                  <c:v>***</c:v>
                </c:pt>
                <c:pt idx="3">
                  <c:v>**</c:v>
                </c:pt>
                <c:pt idx="4">
                  <c:v>*</c:v>
                </c:pt>
              </c:strCache>
            </c:strRef>
          </c:cat>
          <c:val>
            <c:numRef>
              <c:f>Sheet1!$C$4:$C$8</c:f>
              <c:numCache>
                <c:formatCode>0.00%</c:formatCode>
                <c:ptCount val="5"/>
                <c:pt idx="0">
                  <c:v>0.10340000000000001</c:v>
                </c:pt>
                <c:pt idx="1">
                  <c:v>0.37769999999999998</c:v>
                </c:pt>
                <c:pt idx="2">
                  <c:v>0.3221</c:v>
                </c:pt>
                <c:pt idx="3">
                  <c:v>9.74E-2</c:v>
                </c:pt>
                <c:pt idx="4">
                  <c:v>9.9400000000000002E-2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2544015939613404"/>
          <c:y val="0.11925021336930799"/>
          <c:w val="0.24571036170661101"/>
          <c:h val="0.77599165106546997"/>
        </c:manualLayout>
      </c:layout>
      <c:overlay val="0"/>
      <c:txPr>
        <a:bodyPr/>
        <a:lstStyle/>
        <a:p>
          <a:pPr>
            <a:defRPr sz="28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t>2013 Number</a:t>
            </a:r>
            <a:r>
              <a:rPr lang="en-US" sz="2400" baseline="0" dirty="0" smtClean="0"/>
              <a:t> </a:t>
            </a:r>
            <a:r>
              <a:rPr lang="en-US" sz="2400" baseline="0" dirty="0"/>
              <a:t>of Students by ASPI S</a:t>
            </a:r>
            <a:r>
              <a:rPr lang="en-US" sz="2400" dirty="0"/>
              <a:t>tar Rating</a:t>
            </a:r>
          </a:p>
        </c:rich>
      </c:tx>
      <c:layout>
        <c:manualLayout>
          <c:xMode val="edge"/>
          <c:yMode val="edge"/>
          <c:x val="4.5157049255704303E-2"/>
          <c:y val="2.11573892453835E-2"/>
        </c:manualLayout>
      </c:layout>
      <c:overlay val="0"/>
    </c:title>
    <c:autoTitleDeleted val="0"/>
    <c:plotArea>
      <c:layout/>
      <c:pieChart>
        <c:varyColors val="1"/>
        <c:ser>
          <c:idx val="0"/>
          <c:order val="0"/>
          <c:tx>
            <c:strRef>
              <c:f>Sheet1!$H$3</c:f>
              <c:strCache>
                <c:ptCount val="1"/>
                <c:pt idx="0">
                  <c:v>Percent</c:v>
                </c:pt>
              </c:strCache>
            </c:strRef>
          </c:tx>
          <c:dPt>
            <c:idx val="0"/>
            <c:bubble3D val="0"/>
            <c:spPr>
              <a:solidFill>
                <a:schemeClr val="accent3">
                  <a:lumMod val="75000"/>
                </a:schemeClr>
              </a:solidFill>
            </c:spPr>
          </c:dPt>
          <c:dPt>
            <c:idx val="1"/>
            <c:bubble3D val="0"/>
            <c:spPr>
              <a:solidFill>
                <a:srgbClr val="FF6600"/>
              </a:solidFill>
            </c:spPr>
          </c:dPt>
          <c:dPt>
            <c:idx val="2"/>
            <c:bubble3D val="0"/>
            <c:spPr>
              <a:solidFill>
                <a:srgbClr val="FFFF00"/>
              </a:solidFill>
            </c:spPr>
          </c:dPt>
          <c:dPt>
            <c:idx val="3"/>
            <c:bubble3D val="0"/>
          </c:dPt>
          <c:dPt>
            <c:idx val="4"/>
            <c:bubble3D val="0"/>
          </c:dPt>
          <c:dLbls>
            <c:dLbl>
              <c:idx val="0"/>
              <c:layout/>
              <c:tx>
                <c:rich>
                  <a:bodyPr/>
                  <a:lstStyle/>
                  <a:p>
                    <a:r>
                      <a:rPr lang="en-US" sz="2400" b="1"/>
                      <a:t>13,332</a:t>
                    </a:r>
                    <a:endParaRPr lang="en-US"/>
                  </a:p>
                </c:rich>
              </c:tx>
              <c:showLegendKey val="0"/>
              <c:showVal val="0"/>
              <c:showCatName val="0"/>
              <c:showSerName val="0"/>
              <c:showPercent val="1"/>
              <c:showBubbleSize val="0"/>
            </c:dLbl>
            <c:dLbl>
              <c:idx val="1"/>
              <c:layout/>
              <c:tx>
                <c:rich>
                  <a:bodyPr/>
                  <a:lstStyle/>
                  <a:p>
                    <a:r>
                      <a:rPr lang="en-US" sz="2400" b="1"/>
                      <a:t>64,471</a:t>
                    </a:r>
                    <a:endParaRPr lang="en-US"/>
                  </a:p>
                </c:rich>
              </c:tx>
              <c:showLegendKey val="0"/>
              <c:showVal val="0"/>
              <c:showCatName val="0"/>
              <c:showSerName val="0"/>
              <c:showPercent val="1"/>
              <c:showBubbleSize val="0"/>
            </c:dLbl>
            <c:dLbl>
              <c:idx val="2"/>
              <c:layout/>
              <c:tx>
                <c:rich>
                  <a:bodyPr/>
                  <a:lstStyle/>
                  <a:p>
                    <a:r>
                      <a:rPr lang="en-US" sz="2400" b="1"/>
                      <a:t>40,578</a:t>
                    </a:r>
                    <a:endParaRPr lang="en-US"/>
                  </a:p>
                </c:rich>
              </c:tx>
              <c:showLegendKey val="0"/>
              <c:showVal val="0"/>
              <c:showCatName val="0"/>
              <c:showSerName val="0"/>
              <c:showPercent val="1"/>
              <c:showBubbleSize val="0"/>
            </c:dLbl>
            <c:dLbl>
              <c:idx val="3"/>
              <c:layout>
                <c:manualLayout>
                  <c:x val="1.0504554859474701E-2"/>
                  <c:y val="2.7374814358169599E-2"/>
                </c:manualLayout>
              </c:layout>
              <c:tx>
                <c:rich>
                  <a:bodyPr/>
                  <a:lstStyle/>
                  <a:p>
                    <a:r>
                      <a:rPr lang="en-US" sz="2400" b="1"/>
                      <a:t>4,860</a:t>
                    </a:r>
                    <a:endParaRPr lang="en-US"/>
                  </a:p>
                </c:rich>
              </c:tx>
              <c:showLegendKey val="0"/>
              <c:showVal val="0"/>
              <c:showCatName val="0"/>
              <c:showSerName val="0"/>
              <c:showPercent val="1"/>
              <c:showBubbleSize val="0"/>
            </c:dLbl>
            <c:dLbl>
              <c:idx val="4"/>
              <c:layout>
                <c:manualLayout>
                  <c:x val="2.2910919209916301E-2"/>
                  <c:y val="7.37050606663491E-3"/>
                </c:manualLayout>
              </c:layout>
              <c:tx>
                <c:rich>
                  <a:bodyPr/>
                  <a:lstStyle/>
                  <a:p>
                    <a:r>
                      <a:rPr lang="en-US" sz="2400" b="1"/>
                      <a:t>5,809</a:t>
                    </a:r>
                    <a:endParaRPr lang="en-US"/>
                  </a:p>
                </c:rich>
              </c:tx>
              <c:showLegendKey val="0"/>
              <c:showVal val="0"/>
              <c:showCatName val="0"/>
              <c:showSerName val="0"/>
              <c:showPercent val="1"/>
              <c:showBubbleSize val="0"/>
            </c:dLbl>
            <c:txPr>
              <a:bodyPr/>
              <a:lstStyle/>
              <a:p>
                <a:pPr>
                  <a:defRPr sz="2400" b="1"/>
                </a:pPr>
                <a:endParaRPr lang="en-US"/>
              </a:p>
            </c:txPr>
            <c:showLegendKey val="0"/>
            <c:showVal val="0"/>
            <c:showCatName val="0"/>
            <c:showSerName val="0"/>
            <c:showPercent val="1"/>
            <c:showBubbleSize val="0"/>
            <c:showLeaderLines val="1"/>
          </c:dLbls>
          <c:cat>
            <c:strRef>
              <c:f>Sheet1!$G$4:$G$8</c:f>
              <c:strCache>
                <c:ptCount val="5"/>
                <c:pt idx="0">
                  <c:v>*****</c:v>
                </c:pt>
                <c:pt idx="1">
                  <c:v>****</c:v>
                </c:pt>
                <c:pt idx="2">
                  <c:v>***</c:v>
                </c:pt>
                <c:pt idx="3">
                  <c:v>**</c:v>
                </c:pt>
                <c:pt idx="4">
                  <c:v>*</c:v>
                </c:pt>
              </c:strCache>
            </c:strRef>
          </c:cat>
          <c:val>
            <c:numRef>
              <c:f>Sheet1!$H$4:$H$8</c:f>
              <c:numCache>
                <c:formatCode>0.00%</c:formatCode>
                <c:ptCount val="5"/>
                <c:pt idx="0">
                  <c:v>0.1033</c:v>
                </c:pt>
                <c:pt idx="1">
                  <c:v>0.49959999999999999</c:v>
                </c:pt>
                <c:pt idx="2">
                  <c:v>0.31440000000000001</c:v>
                </c:pt>
                <c:pt idx="3">
                  <c:v>3.7699999999999997E-2</c:v>
                </c:pt>
                <c:pt idx="4">
                  <c:v>4.4999999999999998E-2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5834818092993805"/>
          <c:y val="0.16924667946311001"/>
          <c:w val="0.22948636894840699"/>
          <c:h val="0.47600842043321101"/>
        </c:manualLayout>
      </c:layout>
      <c:overlay val="0"/>
      <c:txPr>
        <a:bodyPr/>
        <a:lstStyle/>
        <a:p>
          <a:pPr>
            <a:defRPr sz="24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smtClean="0"/>
              <a:t>AMO Targets</a:t>
            </a:r>
            <a:endParaRPr lang="en-US" sz="3600" dirty="0"/>
          </a:p>
        </c:rich>
      </c:tx>
      <c:layout/>
      <c:overlay val="0"/>
    </c:title>
    <c:autoTitleDeleted val="0"/>
    <c:plotArea>
      <c:layout/>
      <c:barChart>
        <c:barDir val="col"/>
        <c:grouping val="clustered"/>
        <c:varyColors val="0"/>
        <c:ser>
          <c:idx val="0"/>
          <c:order val="0"/>
          <c:invertIfNegative val="0"/>
          <c:dLbls>
            <c:txPr>
              <a:bodyPr/>
              <a:lstStyle/>
              <a:p>
                <a:pPr>
                  <a:defRPr sz="2000"/>
                </a:pPr>
                <a:endParaRPr lang="en-US"/>
              </a:p>
            </c:txPr>
            <c:showLegendKey val="0"/>
            <c:showVal val="1"/>
            <c:showCatName val="0"/>
            <c:showSerName val="0"/>
            <c:showPercent val="0"/>
            <c:showBubbleSize val="0"/>
            <c:showLeaderLines val="0"/>
          </c:dLbls>
          <c:cat>
            <c:strRef>
              <c:f>Sheet3!$A$1:$A$6</c:f>
              <c:strCache>
                <c:ptCount val="6"/>
                <c:pt idx="0">
                  <c:v>2013 Target </c:v>
                </c:pt>
                <c:pt idx="1">
                  <c:v>2014 Target</c:v>
                </c:pt>
                <c:pt idx="2">
                  <c:v>2015 Target</c:v>
                </c:pt>
                <c:pt idx="3">
                  <c:v>2016 Target</c:v>
                </c:pt>
                <c:pt idx="4">
                  <c:v>2017 Target</c:v>
                </c:pt>
                <c:pt idx="5">
                  <c:v>2018 Target</c:v>
                </c:pt>
              </c:strCache>
            </c:strRef>
          </c:cat>
          <c:val>
            <c:numRef>
              <c:f>Sheet3!$B$1:$B$6</c:f>
              <c:numCache>
                <c:formatCode>0%</c:formatCode>
                <c:ptCount val="6"/>
                <c:pt idx="0">
                  <c:v>0.78</c:v>
                </c:pt>
                <c:pt idx="1">
                  <c:v>0.8</c:v>
                </c:pt>
                <c:pt idx="2">
                  <c:v>0.82</c:v>
                </c:pt>
                <c:pt idx="3">
                  <c:v>0.84</c:v>
                </c:pt>
                <c:pt idx="4">
                  <c:v>0.86</c:v>
                </c:pt>
                <c:pt idx="5">
                  <c:v>0.88</c:v>
                </c:pt>
              </c:numCache>
            </c:numRef>
          </c:val>
        </c:ser>
        <c:dLbls>
          <c:showLegendKey val="0"/>
          <c:showVal val="1"/>
          <c:showCatName val="0"/>
          <c:showSerName val="0"/>
          <c:showPercent val="0"/>
          <c:showBubbleSize val="0"/>
        </c:dLbls>
        <c:gapWidth val="150"/>
        <c:overlap val="-25"/>
        <c:axId val="128913408"/>
        <c:axId val="128916096"/>
      </c:barChart>
      <c:catAx>
        <c:axId val="128913408"/>
        <c:scaling>
          <c:orientation val="minMax"/>
        </c:scaling>
        <c:delete val="0"/>
        <c:axPos val="b"/>
        <c:majorTickMark val="none"/>
        <c:minorTickMark val="none"/>
        <c:tickLblPos val="nextTo"/>
        <c:txPr>
          <a:bodyPr/>
          <a:lstStyle/>
          <a:p>
            <a:pPr>
              <a:defRPr sz="2000" b="1"/>
            </a:pPr>
            <a:endParaRPr lang="en-US"/>
          </a:p>
        </c:txPr>
        <c:crossAx val="128916096"/>
        <c:crosses val="autoZero"/>
        <c:auto val="1"/>
        <c:lblAlgn val="ctr"/>
        <c:lblOffset val="100"/>
        <c:noMultiLvlLbl val="0"/>
      </c:catAx>
      <c:valAx>
        <c:axId val="128916096"/>
        <c:scaling>
          <c:orientation val="minMax"/>
          <c:max val="1"/>
        </c:scaling>
        <c:delete val="1"/>
        <c:axPos val="l"/>
        <c:numFmt formatCode="0%" sourceLinked="1"/>
        <c:majorTickMark val="out"/>
        <c:minorTickMark val="none"/>
        <c:tickLblPos val="nextTo"/>
        <c:crossAx val="12891340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stacked"/>
        <c:varyColors val="0"/>
        <c:ser>
          <c:idx val="0"/>
          <c:order val="0"/>
          <c:tx>
            <c:strRef>
              <c:f>Sheet1!$B$1</c:f>
              <c:strCache>
                <c:ptCount val="1"/>
                <c:pt idx="0">
                  <c:v>Series 1</c:v>
                </c:pt>
              </c:strCache>
            </c:strRef>
          </c:tx>
          <c:invertIfNegative val="0"/>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24</c:v>
                </c:pt>
                <c:pt idx="1">
                  <c:v>30</c:v>
                </c:pt>
                <c:pt idx="2">
                  <c:v>36</c:v>
                </c:pt>
                <c:pt idx="3">
                  <c:v>42</c:v>
                </c:pt>
                <c:pt idx="4">
                  <c:v>48</c:v>
                </c:pt>
                <c:pt idx="5">
                  <c:v>54</c:v>
                </c:pt>
              </c:numCache>
            </c:numRef>
          </c:val>
        </c:ser>
        <c:dLbls>
          <c:showLegendKey val="0"/>
          <c:showVal val="0"/>
          <c:showCatName val="0"/>
          <c:showSerName val="0"/>
          <c:showPercent val="0"/>
          <c:showBubbleSize val="0"/>
        </c:dLbls>
        <c:gapWidth val="150"/>
        <c:overlap val="100"/>
        <c:axId val="186524416"/>
        <c:axId val="186525952"/>
      </c:barChart>
      <c:catAx>
        <c:axId val="186524416"/>
        <c:scaling>
          <c:orientation val="minMax"/>
        </c:scaling>
        <c:delete val="0"/>
        <c:axPos val="b"/>
        <c:numFmt formatCode="General" sourceLinked="1"/>
        <c:majorTickMark val="out"/>
        <c:minorTickMark val="none"/>
        <c:tickLblPos val="nextTo"/>
        <c:crossAx val="186525952"/>
        <c:crosses val="autoZero"/>
        <c:auto val="1"/>
        <c:lblAlgn val="ctr"/>
        <c:lblOffset val="100"/>
        <c:noMultiLvlLbl val="0"/>
      </c:catAx>
      <c:valAx>
        <c:axId val="186525952"/>
        <c:scaling>
          <c:orientation val="minMax"/>
        </c:scaling>
        <c:delete val="1"/>
        <c:axPos val="l"/>
        <c:majorGridlines/>
        <c:numFmt formatCode="General" sourceLinked="1"/>
        <c:majorTickMark val="out"/>
        <c:minorTickMark val="none"/>
        <c:tickLblPos val="nextTo"/>
        <c:crossAx val="186524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0.0101</cdr:x>
      <cdr:y>0.91807</cdr:y>
    </cdr:from>
    <cdr:to>
      <cdr:x>0.33076</cdr:x>
      <cdr:y>1</cdr:y>
    </cdr:to>
    <cdr:sp macro="" textlink="">
      <cdr:nvSpPr>
        <cdr:cNvPr id="2" name="TextBox 1"/>
        <cdr:cNvSpPr txBox="1"/>
      </cdr:nvSpPr>
      <cdr:spPr>
        <a:xfrm xmlns:a="http://schemas.openxmlformats.org/drawingml/2006/main">
          <a:off x="86360" y="5521960"/>
          <a:ext cx="2743200" cy="492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Based on data from spring 2013 SBA and 2013 Summer OASIS</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0.02555</cdr:x>
      <cdr:y>0.92705</cdr:y>
    </cdr:from>
    <cdr:to>
      <cdr:x>0.47595</cdr:x>
      <cdr:y>0.97936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3360" y="5293360"/>
          <a:ext cx="3761558" cy="29873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94074FE-B0B4-4662-94FB-AE6CDD62DACF}" type="datetimeFigureOut">
              <a:rPr lang="en-US" smtClean="0"/>
              <a:t>1/13/2014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AEC80CD4-7B7A-49C8-BB8A-9B92EAFD5F38}" type="slidenum">
              <a:rPr lang="en-US" smtClean="0"/>
              <a:t>‹#›</a:t>
            </a:fld>
            <a:endParaRPr lang="en-US"/>
          </a:p>
        </p:txBody>
      </p:sp>
    </p:spTree>
    <p:extLst>
      <p:ext uri="{BB962C8B-B14F-4D97-AF65-F5344CB8AC3E}">
        <p14:creationId xmlns:p14="http://schemas.microsoft.com/office/powerpoint/2010/main" val="319958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legis.state.ak.us/basis/folioproxy.asp?url=http://wwwjnu01.legis.state.ak.us/cgi-bin/folioisa.dll/aac/query=%5bGroup+!274+aac+06!2E895!27!3A%5d/doc/%7b@1%7d/hits_only?firsthit"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legis.state.ak.us/basis/AS1403120"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4ADAD-2F5E-456D-A921-6885FEF9D63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39527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new accountability system replaces</a:t>
            </a:r>
            <a:r>
              <a:rPr lang="en-US" baseline="0" dirty="0" smtClean="0"/>
              <a:t> the Adequate Yearly Progress model, which was built on an expectation that 100% of assessed students would be proficient by the spring of the 2013-2014 school year. Without the ability to develop our own accountability system, all schools would have been accountable to an Annual Measurable Objective (AMO) this past spring of 94% of students proficient in language arts and 91% of students proficient in math. Additionally, all of the consequences of not meeting those targets would have been required.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10</a:t>
            </a:fld>
            <a:endParaRPr lang="en-US"/>
          </a:p>
        </p:txBody>
      </p:sp>
    </p:spTree>
    <p:extLst>
      <p:ext uri="{BB962C8B-B14F-4D97-AF65-F5344CB8AC3E}">
        <p14:creationId xmlns:p14="http://schemas.microsoft.com/office/powerpoint/2010/main" val="240026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11</a:t>
            </a:fld>
            <a:endParaRPr lang="en-US"/>
          </a:p>
        </p:txBody>
      </p:sp>
    </p:spTree>
    <p:extLst>
      <p:ext uri="{BB962C8B-B14F-4D97-AF65-F5344CB8AC3E}">
        <p14:creationId xmlns:p14="http://schemas.microsoft.com/office/powerpoint/2010/main" val="3615707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circle: the ASPI star rating for the school (out</a:t>
            </a:r>
            <a:r>
              <a:rPr lang="en-US" baseline="0" dirty="0" smtClean="0"/>
              <a:t> of </a:t>
            </a:r>
            <a:r>
              <a:rPr lang="en-US" dirty="0" smtClean="0"/>
              <a:t>5</a:t>
            </a:r>
            <a:r>
              <a:rPr lang="en-US" baseline="0" dirty="0" smtClean="0"/>
              <a:t> stars)</a:t>
            </a:r>
            <a:endParaRPr lang="en-US" dirty="0" smtClean="0"/>
          </a:p>
          <a:p>
            <a:r>
              <a:rPr lang="en-US" dirty="0" smtClean="0"/>
              <a:t>Green circle: the grade span of the school (K-8,</a:t>
            </a:r>
            <a:r>
              <a:rPr lang="en-US" baseline="0" dirty="0" smtClean="0"/>
              <a:t> K-5, 9-12, etc.)</a:t>
            </a:r>
          </a:p>
          <a:p>
            <a:r>
              <a:rPr lang="en-US" baseline="0" dirty="0" smtClean="0"/>
              <a:t>Blue circles: the district and school names</a:t>
            </a:r>
          </a:p>
          <a:p>
            <a:endParaRPr lang="en-US" dirty="0" smtClean="0"/>
          </a:p>
          <a:p>
            <a:r>
              <a:rPr lang="en-US" sz="1400" b="1" dirty="0" smtClean="0"/>
              <a:t>Note: the number of students enrolled (YELLOW HIGHLIGHT)</a:t>
            </a:r>
            <a:r>
              <a:rPr lang="en-US" sz="1400" b="1" baseline="0" dirty="0" smtClean="0"/>
              <a:t> in the entire school is </a:t>
            </a:r>
            <a:r>
              <a:rPr lang="en-US" sz="1400" b="1" i="1" baseline="0" dirty="0" smtClean="0"/>
              <a:t>not</a:t>
            </a:r>
            <a:r>
              <a:rPr lang="en-US" sz="1400" b="1" baseline="0" dirty="0" smtClean="0"/>
              <a:t> included on this worksheet (e.g., in a K-6 school, grades’ K, 1, and 2 enrollment would not be reflected on the ASPI worksheet).</a:t>
            </a:r>
            <a:endParaRPr lang="en-US" sz="1400" b="1" dirty="0"/>
          </a:p>
        </p:txBody>
      </p:sp>
      <p:sp>
        <p:nvSpPr>
          <p:cNvPr id="4" name="Slide Number Placeholder 3"/>
          <p:cNvSpPr>
            <a:spLocks noGrp="1"/>
          </p:cNvSpPr>
          <p:nvPr>
            <p:ph type="sldNum" sz="quarter" idx="10"/>
          </p:nvPr>
        </p:nvSpPr>
        <p:spPr/>
        <p:txBody>
          <a:bodyPr/>
          <a:lstStyle/>
          <a:p>
            <a:fld id="{AEC80CD4-7B7A-49C8-BB8A-9B92EAFD5F38}" type="slidenum">
              <a:rPr lang="en-US" smtClean="0"/>
              <a:t>12</a:t>
            </a:fld>
            <a:endParaRPr lang="en-US"/>
          </a:p>
        </p:txBody>
      </p:sp>
    </p:spTree>
    <p:extLst>
      <p:ext uri="{BB962C8B-B14F-4D97-AF65-F5344CB8AC3E}">
        <p14:creationId xmlns:p14="http://schemas.microsoft.com/office/powerpoint/2010/main" val="413891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SUPPLEMENTARY INFORMATION</a:t>
            </a:r>
            <a:r>
              <a:rPr lang="en-US" baseline="0" dirty="0" smtClean="0"/>
              <a:t> REGARDING PARTICIPATION RATE</a:t>
            </a:r>
            <a:endParaRPr lang="en-US" dirty="0" smtClean="0"/>
          </a:p>
          <a:p>
            <a:r>
              <a:rPr lang="en-US" dirty="0" smtClean="0"/>
              <a:t>If a school has 40 or fewer students enrolled in the assessed grades (3‐10), the requirements for participation are satisfied if two or fewer students do not participate in the state assessments.</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13</a:t>
            </a:fld>
            <a:endParaRPr lang="en-US"/>
          </a:p>
        </p:txBody>
      </p:sp>
    </p:spTree>
    <p:extLst>
      <p:ext uri="{BB962C8B-B14F-4D97-AF65-F5344CB8AC3E}">
        <p14:creationId xmlns:p14="http://schemas.microsoft.com/office/powerpoint/2010/main" val="274199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line of the</a:t>
            </a:r>
            <a:r>
              <a:rPr lang="en-US" baseline="0" dirty="0" smtClean="0"/>
              <a:t> ASPI worksheet reports on the participation rate. This is calculated by dividing the number of students in grades 3-10 who took the assessment by the number of students enrolled on testing day. </a:t>
            </a:r>
          </a:p>
          <a:p>
            <a:endParaRPr lang="en-US" baseline="0" dirty="0" smtClean="0"/>
          </a:p>
          <a:p>
            <a:r>
              <a:rPr lang="en-US" baseline="0" dirty="0" smtClean="0"/>
              <a:t>Students taking the Alternate Assessment (for the severely cognitively delayed) count in the participation rate.</a:t>
            </a:r>
          </a:p>
          <a:p>
            <a:endParaRPr lang="en-US" baseline="0" dirty="0" smtClean="0"/>
          </a:p>
          <a:p>
            <a:r>
              <a:rPr lang="en-US" baseline="0" dirty="0" smtClean="0"/>
              <a:t>The requirement is 95% participation rate.</a:t>
            </a:r>
          </a:p>
          <a:p>
            <a:endParaRPr lang="en-US" baseline="0" dirty="0" smtClean="0"/>
          </a:p>
          <a:p>
            <a:r>
              <a:rPr lang="en-US" baseline="0" dirty="0" smtClean="0"/>
              <a:t>If a school has 40 or fewer students enrolled in the assessed grades (3-10) the requirements for participation are satisfied if two or fewer student do no participate in the state assessments.</a:t>
            </a:r>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14</a:t>
            </a:fld>
            <a:endParaRPr lang="en-US"/>
          </a:p>
        </p:txBody>
      </p:sp>
    </p:spTree>
    <p:extLst>
      <p:ext uri="{BB962C8B-B14F-4D97-AF65-F5344CB8AC3E}">
        <p14:creationId xmlns:p14="http://schemas.microsoft.com/office/powerpoint/2010/main" val="34084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 K-8 school, there are three components of the ASPI system: Academic Achievement, which is 35% of the index; School Progress, which is 40% of the index;</a:t>
            </a:r>
            <a:r>
              <a:rPr lang="en-US" baseline="0" dirty="0" smtClean="0"/>
              <a:t> and Attendance Rate, which is 25% of the index.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15</a:t>
            </a:fld>
            <a:endParaRPr lang="en-US"/>
          </a:p>
        </p:txBody>
      </p:sp>
    </p:spTree>
    <p:extLst>
      <p:ext uri="{BB962C8B-B14F-4D97-AF65-F5344CB8AC3E}">
        <p14:creationId xmlns:p14="http://schemas.microsoft.com/office/powerpoint/2010/main" val="2334604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component,</a:t>
            </a:r>
            <a:r>
              <a:rPr lang="en-US" baseline="0" dirty="0" smtClean="0"/>
              <a:t> Academic Achievement, is defined as the average of the % of students who are proficient or above in reading, writing, and math. For example, assume there are 100 students. If 85% of those students were proficient in reading, that would equal 85 students. If 80% were proficient in writing, that would equal 80 students. If 75% were proficient in math, that would equal 75 students. The total number of students who are proficient equals 85 plus 80 plus 75, which is 240 students. To get the average % proficient, the total of 240 students is divided by a total of 300 students who took the test. The average percent proficient is 80%.</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16</a:t>
            </a:fld>
            <a:endParaRPr lang="en-US"/>
          </a:p>
        </p:txBody>
      </p:sp>
    </p:spTree>
    <p:extLst>
      <p:ext uri="{BB962C8B-B14F-4D97-AF65-F5344CB8AC3E}">
        <p14:creationId xmlns:p14="http://schemas.microsoft.com/office/powerpoint/2010/main" val="161051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80% proficiency is weighted within the ASPI index at 35% of the index. 80 multiplied</a:t>
            </a:r>
            <a:r>
              <a:rPr lang="en-US" baseline="0" dirty="0" smtClean="0"/>
              <a:t> by 35% equals 28 ASPI points.  </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17</a:t>
            </a:fld>
            <a:endParaRPr lang="en-US"/>
          </a:p>
        </p:txBody>
      </p:sp>
    </p:spTree>
    <p:extLst>
      <p:ext uri="{BB962C8B-B14F-4D97-AF65-F5344CB8AC3E}">
        <p14:creationId xmlns:p14="http://schemas.microsoft.com/office/powerpoint/2010/main" val="1611998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18</a:t>
            </a:fld>
            <a:endParaRPr lang="en-US"/>
          </a:p>
        </p:txBody>
      </p:sp>
    </p:spTree>
    <p:extLst>
      <p:ext uri="{BB962C8B-B14F-4D97-AF65-F5344CB8AC3E}">
        <p14:creationId xmlns:p14="http://schemas.microsoft.com/office/powerpoint/2010/main" val="340845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component</a:t>
            </a:r>
            <a:r>
              <a:rPr lang="en-US" baseline="0" dirty="0" smtClean="0"/>
              <a:t> of the ASPI index is School Progress, which is 40% of the index. School Progress is defined as the progress from the previous year’s Standards Based Assessments. School Progress uses seven proficiency levels, from a high of Advanced to a low of Far Below Proficient Minus. This is very different from the AYP system, which recognized only two levels of student progress: proficient or not proficient. School Progress is calculated for five groups of students: All Students, Alaska Native, Economically Disadvantaged, Limited English Proficient, and Students with Disabilities. These include the four subgroups of students with the highest achievement gaps in Alaska.</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19</a:t>
            </a:fld>
            <a:endParaRPr lang="en-US"/>
          </a:p>
        </p:txBody>
      </p:sp>
    </p:spTree>
    <p:extLst>
      <p:ext uri="{BB962C8B-B14F-4D97-AF65-F5344CB8AC3E}">
        <p14:creationId xmlns:p14="http://schemas.microsoft.com/office/powerpoint/2010/main" val="337257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Alaska</a:t>
            </a:r>
            <a:r>
              <a:rPr lang="en-US" baseline="0" dirty="0" smtClean="0"/>
              <a:t> Department of Education &amp; Early Development home page you will find the c3g graphic.</a:t>
            </a:r>
          </a:p>
          <a:p>
            <a:r>
              <a:rPr lang="en-US" baseline="0" dirty="0" smtClean="0"/>
              <a:t>By clicking on the star or tab labeled accountability you will find the information in this PowerPoint as well as additional resources.</a:t>
            </a:r>
          </a:p>
          <a:p>
            <a:endParaRPr lang="en-US" baseline="0" dirty="0" smtClean="0"/>
          </a:p>
          <a:p>
            <a:r>
              <a:rPr lang="en-US" baseline="0" dirty="0" smtClean="0"/>
              <a:t>NOTE: this PowerPoint can be found under the Support Star on the main tab along with other resources presented at this conference.</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2</a:t>
            </a:fld>
            <a:endParaRPr lang="en-US"/>
          </a:p>
        </p:txBody>
      </p:sp>
    </p:spTree>
    <p:extLst>
      <p:ext uri="{BB962C8B-B14F-4D97-AF65-F5344CB8AC3E}">
        <p14:creationId xmlns:p14="http://schemas.microsoft.com/office/powerpoint/2010/main" val="61121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continuous scale means that a student who improves by 10 points between 3rd and 4th grades (for example, moving from 204 to 214) has improved just the same as a student who improves by 10 points between 5th and 6th grades (for example,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moving from 219 to 229). This equal interval feature makes measuring growth of individual students easy and reliable. The RIT scale is one type of vertically aligned scale; commonly known assessments</a:t>
            </a:r>
            <a:r>
              <a:rPr lang="en-US" sz="1200" kern="1200" baseline="0" dirty="0" smtClean="0">
                <a:solidFill>
                  <a:schemeClr val="tx1"/>
                </a:solidFill>
                <a:effectLst/>
                <a:latin typeface="+mn-lt"/>
                <a:ea typeface="+mn-ea"/>
                <a:cs typeface="+mn-cs"/>
              </a:rPr>
              <a:t> that use a vertical scale are</a:t>
            </a:r>
            <a:r>
              <a:rPr lang="en-US" sz="1200" kern="1200" dirty="0" smtClean="0">
                <a:solidFill>
                  <a:schemeClr val="tx1"/>
                </a:solidFill>
                <a:effectLst/>
                <a:latin typeface="+mn-lt"/>
                <a:ea typeface="+mn-ea"/>
                <a:cs typeface="+mn-cs"/>
              </a:rPr>
              <a:t> the SAT and ACT college entrance examinations and the National Assessment of Educational Progress (NAEP).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20</a:t>
            </a:fld>
            <a:endParaRPr lang="en-US"/>
          </a:p>
        </p:txBody>
      </p:sp>
    </p:spTree>
    <p:extLst>
      <p:ext uri="{BB962C8B-B14F-4D97-AF65-F5344CB8AC3E}">
        <p14:creationId xmlns:p14="http://schemas.microsoft.com/office/powerpoint/2010/main" val="1261290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student</a:t>
            </a:r>
            <a:r>
              <a:rPr lang="en-US" dirty="0" smtClean="0"/>
              <a:t> </a:t>
            </a:r>
            <a:r>
              <a:rPr lang="en-US" baseline="0" dirty="0" smtClean="0"/>
              <a:t>assessment score </a:t>
            </a:r>
            <a:r>
              <a:rPr lang="en-US" dirty="0" smtClean="0"/>
              <a:t> report example from</a:t>
            </a:r>
            <a:r>
              <a:rPr lang="en-US" baseline="0" dirty="0" smtClean="0"/>
              <a:t> Colorado, a state that currently uses a vertically aligned, or vertically equated, scale. </a:t>
            </a:r>
          </a:p>
          <a:p>
            <a:endParaRPr lang="en-US" baseline="0" dirty="0" smtClean="0"/>
          </a:p>
          <a:p>
            <a:r>
              <a:rPr lang="en-US" baseline="0" dirty="0" smtClean="0"/>
              <a:t>From the Colorado parent assessment score report explanation document:</a:t>
            </a:r>
          </a:p>
          <a:p>
            <a:r>
              <a:rPr lang="en-US" i="1" baseline="0" dirty="0" smtClean="0"/>
              <a:t>“There are two issues involved when tests are given: Level of Achievement and Growth. Most tests we take give only a score reflecting something about our level of achievement (pass/fail, A/B/C/D/F grade, etc.). It is important to recognize kids’ progress towards a higher achievement level, even if they are not quite there yet – high growth means they can get there with more time. Achievement levels provide only one part of the story- a snapshot of performance at a single point in time. The other half of the story is each child’s growth in learning. Growth shows success in the education system, because it shows us where positive change is happening for students and schools.</a:t>
            </a:r>
          </a:p>
          <a:p>
            <a:r>
              <a:rPr lang="en-US" i="1" baseline="0" dirty="0" smtClean="0"/>
              <a:t>The Colorado Growth Model measures the academic progress each student has made in a year. However, instead of just saying how many points  student has gained or lost since the previous year, the model tells us how a student’s progress compares to other students with a similar score history. The </a:t>
            </a:r>
            <a:r>
              <a:rPr lang="en-US" b="1" i="1" baseline="0" dirty="0" smtClean="0"/>
              <a:t>student growth percentile scores </a:t>
            </a:r>
            <a:r>
              <a:rPr lang="en-US" i="1" baseline="0" dirty="0" smtClean="0"/>
              <a:t>range from 1 (lowest growth) to 99 (highest growth). </a:t>
            </a:r>
            <a:r>
              <a:rPr lang="en-US" b="1" i="1" baseline="0" dirty="0" smtClean="0"/>
              <a:t>Percentiles</a:t>
            </a:r>
            <a:r>
              <a:rPr lang="en-US" i="1" baseline="0" dirty="0" smtClean="0"/>
              <a:t> are not percent correct scores, and do not tell us anything about students’  “snapshot” achievement levels. Even students with low test scores can get high student growth percentiles, if they made great progress since the previous year's test.  A 50</a:t>
            </a:r>
            <a:r>
              <a:rPr lang="en-US" i="1" baseline="30000" dirty="0" smtClean="0"/>
              <a:t>th</a:t>
            </a:r>
            <a:r>
              <a:rPr lang="en-US" i="1" baseline="0" dirty="0" smtClean="0"/>
              <a:t> percentile growth score is right in the middle, so it’s a typical growth score across the state- not particularly low or high.”</a:t>
            </a:r>
          </a:p>
        </p:txBody>
      </p:sp>
      <p:sp>
        <p:nvSpPr>
          <p:cNvPr id="4" name="Slide Number Placeholder 3"/>
          <p:cNvSpPr>
            <a:spLocks noGrp="1"/>
          </p:cNvSpPr>
          <p:nvPr>
            <p:ph type="sldNum" sz="quarter" idx="10"/>
          </p:nvPr>
        </p:nvSpPr>
        <p:spPr/>
        <p:txBody>
          <a:bodyPr/>
          <a:lstStyle/>
          <a:p>
            <a:fld id="{AEC80CD4-7B7A-49C8-BB8A-9B92EAFD5F38}" type="slidenum">
              <a:rPr lang="en-US" smtClean="0"/>
              <a:t>21</a:t>
            </a:fld>
            <a:endParaRPr lang="en-US"/>
          </a:p>
        </p:txBody>
      </p:sp>
    </p:spTree>
    <p:extLst>
      <p:ext uri="{BB962C8B-B14F-4D97-AF65-F5344CB8AC3E}">
        <p14:creationId xmlns:p14="http://schemas.microsoft.com/office/powerpoint/2010/main" val="2219934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component</a:t>
            </a:r>
            <a:r>
              <a:rPr lang="en-US" baseline="0" dirty="0" smtClean="0"/>
              <a:t> of the ASPI index is School Progress, which is 40% of the index. School Progress is defined as the progress from the previous year’s Standards Based Assessments. School Progress uses seven proficiency levels, from a high of Advanced to a low of Far Below Proficient Minus. This is very different from the AYP system, which recognized only two levels of student progress: proficient or not proficient. School Progress is calculated for five groups of students: All Students, Alaska Native, Economically Disadvantaged, Limited English Proficient, and Students with Disabilities. These include the four subgroups of students with the highest achievement gaps in Alaska.</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22</a:t>
            </a:fld>
            <a:endParaRPr lang="en-US"/>
          </a:p>
        </p:txBody>
      </p:sp>
    </p:spTree>
    <p:extLst>
      <p:ext uri="{BB962C8B-B14F-4D97-AF65-F5344CB8AC3E}">
        <p14:creationId xmlns:p14="http://schemas.microsoft.com/office/powerpoint/2010/main" val="3372578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a:t>
            </a:r>
            <a:r>
              <a:rPr lang="en-US" b="1" baseline="0" dirty="0" smtClean="0"/>
              <a:t> SBA scores are not on a vertically aligned scale</a:t>
            </a:r>
            <a:r>
              <a:rPr lang="en-US" baseline="0" dirty="0" smtClean="0"/>
              <a:t>; it is on a vertically articulated scale. Every grade has a cut score of 300 and scale scores that differ at each grade. The proficiency levels were set by Alaskan teachers who went through a process called standard setting. Vertical articulation (making sure one grade was not out of line when compared to another grade) was addressed by these teachers looking at data across grades within a given subject. Note: the bands of scores are not the same in each grade (e.g., proficient at grade 5 is 300-357; at grade 6 300-346; at grade 7 300-352).</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Therefore, in order to measure progress or growth of students we must use two tables, the proficiency level table (above) and the Growth &amp; Proficiency Index table (next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in determining</a:t>
            </a:r>
            <a:r>
              <a:rPr lang="en-US" baseline="0" dirty="0" smtClean="0"/>
              <a:t> School Progress is to define each of the proficiency levels in terms of a student’s scale score on the state’s Standards Based Assessments. This chart shows the levels and correlating scale scores for reading.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Reading the chart: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red circle- content area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Green circle- grade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Blue rectangle- 7 proficiency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a 3</a:t>
            </a:r>
            <a:r>
              <a:rPr lang="en-US" baseline="30000" dirty="0" smtClean="0"/>
              <a:t>rd</a:t>
            </a:r>
            <a:r>
              <a:rPr lang="en-US" baseline="0" dirty="0" smtClean="0"/>
              <a:t>-grader who scores 285 would have a level of Below Proficient Plus. If that student receives a 349 score the next year in 4</a:t>
            </a:r>
            <a:r>
              <a:rPr lang="en-US" baseline="30000" dirty="0" smtClean="0"/>
              <a:t>th</a:t>
            </a:r>
            <a:r>
              <a:rPr lang="en-US" baseline="0" dirty="0" smtClean="0"/>
              <a:t> grade, that student’s level would be Proficient. There are similar charts for writing and math that define the seven proficiency levels for each of those subject areas.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23</a:t>
            </a:fld>
            <a:endParaRPr lang="en-US"/>
          </a:p>
        </p:txBody>
      </p:sp>
    </p:spTree>
    <p:extLst>
      <p:ext uri="{BB962C8B-B14F-4D97-AF65-F5344CB8AC3E}">
        <p14:creationId xmlns:p14="http://schemas.microsoft.com/office/powerpoint/2010/main" val="1772865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step</a:t>
            </a:r>
            <a:r>
              <a:rPr lang="en-US" baseline="0" dirty="0" smtClean="0"/>
              <a:t> is to determine how many points are earned for each student based on his or her two scores on the Standards Based Assessment using the Growth &amp; Proficiency Index.</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r>
              <a:rPr lang="en-US" baseline="0" dirty="0" smtClean="0"/>
              <a:t>Reading the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Blue circle: prior year and column of proficiency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Red circle: current year and row of proficiency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24</a:t>
            </a:fld>
            <a:endParaRPr lang="en-US"/>
          </a:p>
        </p:txBody>
      </p:sp>
    </p:spTree>
    <p:extLst>
      <p:ext uri="{BB962C8B-B14F-4D97-AF65-F5344CB8AC3E}">
        <p14:creationId xmlns:p14="http://schemas.microsoft.com/office/powerpoint/2010/main" val="4155810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25</a:t>
            </a:fld>
            <a:endParaRPr lang="en-US"/>
          </a:p>
        </p:txBody>
      </p:sp>
    </p:spTree>
    <p:extLst>
      <p:ext uri="{BB962C8B-B14F-4D97-AF65-F5344CB8AC3E}">
        <p14:creationId xmlns:p14="http://schemas.microsoft.com/office/powerpoint/2010/main" val="2788629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grade 7 reading, student earned a scale score of 297 (BP+). BLUE RECTANGLE</a:t>
            </a:r>
          </a:p>
          <a:p>
            <a:pPr marL="0" indent="0">
              <a:buNone/>
            </a:pPr>
            <a:endParaRPr lang="en-US" dirty="0" smtClean="0"/>
          </a:p>
          <a:p>
            <a:pPr marL="0" indent="0">
              <a:buNone/>
            </a:pPr>
            <a:r>
              <a:rPr lang="en-US" dirty="0" smtClean="0"/>
              <a:t>The following year, in grade 8 reading, student earned a scale score of 303 (Pro). PURPLE RECTANGLE</a:t>
            </a:r>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26</a:t>
            </a:fld>
            <a:endParaRPr lang="en-US"/>
          </a:p>
        </p:txBody>
      </p:sp>
    </p:spTree>
    <p:extLst>
      <p:ext uri="{BB962C8B-B14F-4D97-AF65-F5344CB8AC3E}">
        <p14:creationId xmlns:p14="http://schemas.microsoft.com/office/powerpoint/2010/main" val="1772865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grade 7 reading, student earned BP+ .  BLUE RECTANGLE</a:t>
            </a:r>
          </a:p>
          <a:p>
            <a:pPr marL="0" indent="0">
              <a:buNone/>
            </a:pPr>
            <a:endParaRPr lang="en-US" dirty="0" smtClean="0"/>
          </a:p>
          <a:p>
            <a:pPr marL="0" indent="0">
              <a:buNone/>
            </a:pPr>
            <a:r>
              <a:rPr lang="en-US" dirty="0" smtClean="0"/>
              <a:t>In grade 8 reading, student earned a Pro.</a:t>
            </a:r>
            <a:r>
              <a:rPr lang="en-US" baseline="0" dirty="0" smtClean="0"/>
              <a:t>  PURPLE RECTANGLE</a:t>
            </a:r>
          </a:p>
          <a:p>
            <a:pPr marL="0" indent="0">
              <a:buNone/>
            </a:pPr>
            <a:endParaRPr lang="en-US" dirty="0" smtClean="0"/>
          </a:p>
          <a:p>
            <a:pPr marL="0" indent="0">
              <a:buNone/>
            </a:pPr>
            <a:r>
              <a:rPr lang="en-US" dirty="0" smtClean="0"/>
              <a:t>This student has a growth and proficiency index score of 120. RED RECTANGLE</a:t>
            </a:r>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27</a:t>
            </a:fld>
            <a:endParaRPr lang="en-US"/>
          </a:p>
        </p:txBody>
      </p:sp>
    </p:spTree>
    <p:extLst>
      <p:ext uri="{BB962C8B-B14F-4D97-AF65-F5344CB8AC3E}">
        <p14:creationId xmlns:p14="http://schemas.microsoft.com/office/powerpoint/2010/main" val="2822877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step</a:t>
            </a:r>
            <a:r>
              <a:rPr lang="en-US" baseline="0" dirty="0" smtClean="0"/>
              <a:t> before applying School Progress to the ASPI index is to consider each of the possible five student groups for which a school is held accountable in the index. If there are five or more students in any of the four subgroups (Alaska Native, Economically Disadvantaged, Students with Disabilities, or Limited English Proficient), that subgroup is weighted as 10% of the total points.</a:t>
            </a:r>
          </a:p>
          <a:p>
            <a:endParaRPr lang="en-US" baseline="0" dirty="0" smtClean="0"/>
          </a:p>
          <a:p>
            <a:r>
              <a:rPr lang="en-US" baseline="0" dirty="0" smtClean="0"/>
              <a:t>For example, if there were 110 students in the </a:t>
            </a:r>
            <a:r>
              <a:rPr lang="en-US" b="1" baseline="0" dirty="0" smtClean="0"/>
              <a:t>All Students </a:t>
            </a:r>
            <a:r>
              <a:rPr lang="en-US" baseline="0" dirty="0" smtClean="0"/>
              <a:t>group, with an average score of 96.42, that group counts for 70% of the points, for a total of 67.49 points. In this example, the All Students group counts for 70% because there are three subgroups with five or more students and those subgroups account for the remaining 30% of the School Progress score, as will be further explained.</a:t>
            </a:r>
          </a:p>
          <a:p>
            <a:endParaRPr lang="en-US" baseline="0" dirty="0" smtClean="0"/>
          </a:p>
          <a:p>
            <a:r>
              <a:rPr lang="en-US" baseline="0" dirty="0" smtClean="0"/>
              <a:t>In the </a:t>
            </a:r>
            <a:r>
              <a:rPr lang="en-US" b="1" baseline="0" dirty="0" smtClean="0"/>
              <a:t>Alaska Native </a:t>
            </a:r>
            <a:r>
              <a:rPr lang="en-US" baseline="0" dirty="0" smtClean="0"/>
              <a:t>subgroup, there are 10 students, with an average score on the Growth &amp; Proficiency Index of 103.13. The index scores are capped at 100 (the index score received if a student is proficient both years). This accounts for 10% of the School Progress points, which equals 10 points.</a:t>
            </a:r>
          </a:p>
          <a:p>
            <a:endParaRPr lang="en-US" baseline="0" dirty="0" smtClean="0"/>
          </a:p>
          <a:p>
            <a:r>
              <a:rPr lang="en-US" baseline="0" dirty="0" smtClean="0"/>
              <a:t>In the </a:t>
            </a:r>
            <a:r>
              <a:rPr lang="en-US" b="1" baseline="0" dirty="0" smtClean="0"/>
              <a:t>Economically Disadvantaged </a:t>
            </a:r>
            <a:r>
              <a:rPr lang="en-US" baseline="0" dirty="0" smtClean="0"/>
              <a:t>subgroup, there are 47 students, with an average score of 98.85. This group, too, is weighted at 10% of School Progress because there are at least five </a:t>
            </a:r>
            <a:r>
              <a:rPr lang="en-US" b="0" baseline="0" dirty="0" smtClean="0"/>
              <a:t>students in the subgroup.</a:t>
            </a:r>
          </a:p>
          <a:p>
            <a:endParaRPr lang="en-US" b="0" baseline="0" dirty="0" smtClean="0"/>
          </a:p>
          <a:p>
            <a:r>
              <a:rPr lang="en-US" b="0" baseline="0" dirty="0" smtClean="0"/>
              <a:t>In the </a:t>
            </a:r>
            <a:r>
              <a:rPr lang="en-US" b="1" baseline="0" dirty="0" smtClean="0"/>
              <a:t>Students with Disabilities </a:t>
            </a:r>
            <a:r>
              <a:rPr lang="en-US" b="0" baseline="0" dirty="0" smtClean="0"/>
              <a:t>subgroup, there are five students, with an average score of 64.17.  This group, too, is weighted at 10% of the School Progress points, for a total of 6.42 points.</a:t>
            </a:r>
          </a:p>
          <a:p>
            <a:endParaRPr lang="en-US" b="0" baseline="0" dirty="0" smtClean="0"/>
          </a:p>
          <a:p>
            <a:r>
              <a:rPr lang="en-US" b="0" baseline="0" dirty="0" smtClean="0"/>
              <a:t>In the </a:t>
            </a:r>
            <a:r>
              <a:rPr lang="en-US" b="1" baseline="0" dirty="0" smtClean="0"/>
              <a:t>Limited English Proficient </a:t>
            </a:r>
            <a:r>
              <a:rPr lang="en-US" b="0" baseline="0" dirty="0" smtClean="0"/>
              <a:t>(LEP) subgroup, there are four students, with an average score of 64.17.  However, because this subgroup has fewer than five students, it does not meet the threshold of </a:t>
            </a:r>
            <a:r>
              <a:rPr lang="en-US" baseline="0" dirty="0" smtClean="0"/>
              <a:t>five or more students and therefore it is weighted at 0% of School Progress points and shows up as N/A.</a:t>
            </a:r>
          </a:p>
          <a:p>
            <a:endParaRPr lang="en-US" baseline="0" dirty="0" smtClean="0"/>
          </a:p>
          <a:p>
            <a:r>
              <a:rPr lang="en-US" baseline="0" dirty="0" smtClean="0"/>
              <a:t>When all of the earned points are totaled, they equal 94.11 points. Note that even if a subgroup does not meet the five-student threshold, a school is always responsible for all of its students through the All Students group. </a:t>
            </a:r>
            <a:endParaRPr lang="en-US" dirty="0"/>
          </a:p>
        </p:txBody>
      </p:sp>
      <p:sp>
        <p:nvSpPr>
          <p:cNvPr id="4" name="Slide Number Placeholder 3"/>
          <p:cNvSpPr>
            <a:spLocks noGrp="1"/>
          </p:cNvSpPr>
          <p:nvPr>
            <p:ph type="sldNum" sz="quarter" idx="10"/>
          </p:nvPr>
        </p:nvSpPr>
        <p:spPr/>
        <p:txBody>
          <a:bodyPr/>
          <a:lstStyle/>
          <a:p>
            <a:fld id="{E416EFF2-2C0F-4B4B-BD04-974EDCD636A2}" type="slidenum">
              <a:rPr lang="en-US" smtClean="0"/>
              <a:pPr/>
              <a:t>28</a:t>
            </a:fld>
            <a:endParaRPr lang="en-US" dirty="0"/>
          </a:p>
        </p:txBody>
      </p:sp>
    </p:spTree>
    <p:extLst>
      <p:ext uri="{BB962C8B-B14F-4D97-AF65-F5344CB8AC3E}">
        <p14:creationId xmlns:p14="http://schemas.microsoft.com/office/powerpoint/2010/main" val="4177432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94.11 points account for</a:t>
            </a:r>
            <a:r>
              <a:rPr lang="en-US" baseline="0" dirty="0" smtClean="0"/>
              <a:t> 40% of the ASPI index. 94.11 multiplied by 40% equals 37.64 ASPI points.  </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29</a:t>
            </a:fld>
            <a:endParaRPr lang="en-US"/>
          </a:p>
        </p:txBody>
      </p:sp>
    </p:spTree>
    <p:extLst>
      <p:ext uri="{BB962C8B-B14F-4D97-AF65-F5344CB8AC3E}">
        <p14:creationId xmlns:p14="http://schemas.microsoft.com/office/powerpoint/2010/main" val="50543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3</a:t>
            </a:fld>
            <a:endParaRPr lang="en-US"/>
          </a:p>
        </p:txBody>
      </p:sp>
    </p:spTree>
    <p:extLst>
      <p:ext uri="{BB962C8B-B14F-4D97-AF65-F5344CB8AC3E}">
        <p14:creationId xmlns:p14="http://schemas.microsoft.com/office/powerpoint/2010/main" val="3329741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30</a:t>
            </a:fld>
            <a:endParaRPr lang="en-US"/>
          </a:p>
        </p:txBody>
      </p:sp>
    </p:spTree>
    <p:extLst>
      <p:ext uri="{BB962C8B-B14F-4D97-AF65-F5344CB8AC3E}">
        <p14:creationId xmlns:p14="http://schemas.microsoft.com/office/powerpoint/2010/main" val="3263415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31</a:t>
            </a:fld>
            <a:endParaRPr lang="en-US"/>
          </a:p>
        </p:txBody>
      </p:sp>
    </p:spTree>
    <p:extLst>
      <p:ext uri="{BB962C8B-B14F-4D97-AF65-F5344CB8AC3E}">
        <p14:creationId xmlns:p14="http://schemas.microsoft.com/office/powerpoint/2010/main" val="2923266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a:t>
            </a:r>
            <a:r>
              <a:rPr lang="en-US" baseline="0" dirty="0" smtClean="0"/>
              <a:t> component for a K-8 schools is Attendance Rate. Attendance Rate is defined as the average attendance of all students. </a:t>
            </a:r>
          </a:p>
          <a:p>
            <a:endParaRPr lang="en-US" baseline="0" dirty="0" smtClean="0"/>
          </a:p>
          <a:p>
            <a:r>
              <a:rPr lang="en-US" baseline="0" dirty="0" smtClean="0"/>
              <a:t>For example, if there were 100 students with a combined days of attendance of 16,100 days and a total possible days of attendance of 17,000 days, that equals an attendance rate of 94.7% (16,110 divided by 17,000).  On the slide’s right side are the attendance points that are earned for attendance rates. In this example, a 94.7% Attendance Rate equals 95 points.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Attendance is reported by districts using the Summer OASIS file. It days in session are defined by state regulation (see below). Please note: “unexcused” and “excused” absences are not relevant to the attendance rate as those definitions are locally determined and vary by district. </a:t>
            </a:r>
            <a:r>
              <a:rPr lang="en-US" b="0" baseline="0" dirty="0" smtClean="0"/>
              <a:t>From regulation: “</a:t>
            </a:r>
            <a:r>
              <a:rPr lang="en-US" b="0" dirty="0" smtClean="0"/>
              <a:t>A student is considered present if physically present at the school or engaged in a school activity even if the activity is away from the school.”  This is further</a:t>
            </a:r>
            <a:r>
              <a:rPr lang="en-US" b="0" baseline="0" dirty="0" smtClean="0"/>
              <a:t> defined as follows, “</a:t>
            </a:r>
            <a:r>
              <a:rPr lang="en-US" sz="1200" b="0" i="0" u="none" strike="noStrike" kern="1200" baseline="0" dirty="0" smtClean="0">
                <a:solidFill>
                  <a:schemeClr val="tx1"/>
                </a:solidFill>
                <a:latin typeface="+mn-lt"/>
                <a:ea typeface="+mn-ea"/>
                <a:cs typeface="+mn-cs"/>
              </a:rPr>
              <a:t>when he or she is actually at school or is present at another school-sponsored </a:t>
            </a:r>
            <a:r>
              <a:rPr lang="en-US" sz="1200" b="0" i="0" u="sng" strike="noStrike" kern="1200" baseline="0" dirty="0" smtClean="0">
                <a:solidFill>
                  <a:schemeClr val="tx1"/>
                </a:solidFill>
                <a:latin typeface="+mn-lt"/>
                <a:ea typeface="+mn-ea"/>
                <a:cs typeface="+mn-cs"/>
              </a:rPr>
              <a:t>instructional</a:t>
            </a:r>
            <a:r>
              <a:rPr lang="en-US" sz="1200" b="0" i="0" u="none" strike="noStrike" kern="1200" baseline="0" dirty="0" smtClean="0">
                <a:solidFill>
                  <a:schemeClr val="tx1"/>
                </a:solidFill>
                <a:latin typeface="+mn-lt"/>
                <a:ea typeface="+mn-ea"/>
                <a:cs typeface="+mn-cs"/>
              </a:rPr>
              <a:t> program. This may include authorized independent study, work-study programs, academically related field trips and instruction for homebound students.”</a:t>
            </a:r>
            <a:endParaRPr lang="en-US" b="0" dirty="0" smtClean="0"/>
          </a:p>
          <a:p>
            <a:endParaRPr lang="en-US" baseline="0" dirty="0" smtClean="0"/>
          </a:p>
          <a:p>
            <a:r>
              <a:rPr lang="en-US" b="1" u="sng" baseline="0" dirty="0" smtClean="0"/>
              <a:t>State regulation and State statute regarding public school attendance:</a:t>
            </a:r>
          </a:p>
          <a:p>
            <a:endParaRPr lang="en-US" b="1" u="sng" baseline="0" dirty="0" smtClean="0"/>
          </a:p>
          <a:p>
            <a:r>
              <a:rPr lang="en-US" sz="1200" b="0" kern="1200" dirty="0" smtClean="0">
                <a:solidFill>
                  <a:schemeClr val="tx1"/>
                </a:solidFill>
                <a:effectLst/>
                <a:latin typeface="+mn-lt"/>
                <a:ea typeface="+mn-ea"/>
                <a:cs typeface="+mn-cs"/>
                <a:hlinkClick r:id="rId3" action="ppaction://hlinkfile"/>
              </a:rPr>
              <a:t>4 AAC 06.895. Report card to the public</a:t>
            </a:r>
            <a:r>
              <a:rPr lang="en-US" b="0" dirty="0" smtClean="0">
                <a:solidFill>
                  <a:schemeClr val="tx1"/>
                </a:solidFill>
              </a:rPr>
              <a:t> </a:t>
            </a:r>
            <a:r>
              <a:rPr lang="en-US" b="1" dirty="0" smtClean="0">
                <a:solidFill>
                  <a:schemeClr val="tx1"/>
                </a:solidFill>
              </a:rPr>
              <a:t/>
            </a:r>
            <a:br>
              <a:rPr lang="en-US" b="1" dirty="0" smtClean="0">
                <a:solidFill>
                  <a:schemeClr val="tx1"/>
                </a:solidFill>
              </a:rPr>
            </a:br>
            <a:r>
              <a:rPr lang="en-US" dirty="0" smtClean="0"/>
              <a:t>(</a:t>
            </a:r>
            <a:r>
              <a:rPr lang="en-US" dirty="0" err="1" smtClean="0"/>
              <a:t>i</a:t>
            </a:r>
            <a:r>
              <a:rPr lang="en-US" dirty="0" smtClean="0"/>
              <a:t>) Each school shall compute and report the information required by </a:t>
            </a:r>
            <a:r>
              <a:rPr lang="en-US" sz="1200" kern="1200" dirty="0" smtClean="0">
                <a:solidFill>
                  <a:schemeClr val="tx1"/>
                </a:solidFill>
                <a:effectLst/>
                <a:latin typeface="+mn-lt"/>
                <a:ea typeface="+mn-ea"/>
                <a:cs typeface="+mn-cs"/>
                <a:hlinkClick r:id="rId4" action="ppaction://hlinkfile"/>
              </a:rPr>
              <a:t>AS 14.03.120</a:t>
            </a:r>
            <a:r>
              <a:rPr lang="en-US" dirty="0" smtClean="0"/>
              <a:t> (d)(5) and this section as follows: </a:t>
            </a:r>
            <a:br>
              <a:rPr lang="en-US" dirty="0" smtClean="0"/>
            </a:br>
            <a:r>
              <a:rPr lang="en-US" dirty="0" smtClean="0"/>
              <a:t>(1) the attendance rate is a fraction, expressed as a percent, the numerator of which is the aggregate daily attendance during the regular school year, and the denominator of which is the aggregate daily membership for the school year; the aggregate daily attendance is the sum of the days present for all students when school is in session during the school year; the aggregate daily membership is the sum of the days present and absent for all students when school is in session during the school year; in-service days are not included in the computation; for the purposes of this paragraph, a student is considered present if physically present at the school or engaged in a school activity even if the activity is away from the school; </a:t>
            </a:r>
          </a:p>
          <a:p>
            <a:endParaRPr lang="en-US" dirty="0" smtClean="0"/>
          </a:p>
          <a:p>
            <a:r>
              <a:rPr lang="en-US" u="sng" dirty="0" smtClean="0"/>
              <a:t>From Student Data Reporting Manual, adopted by reference 2004</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Day of Attendance - Students are counted in attendance when present at school. Days of attendance do not include in-service days. Attendance shall be recorded based upon the percent of the student’s normally scheduled instructional day. For example, a student who is normally scheduled for two hours per day as a part-time student would be recorded with half a day in attendance if he were absent for one hour. The sum of a day of attendance and a day of absence must equal one. A student may be counted present only when he or she is actually at school or is present at another school-sponsored instructional program. This may include authorized independent study, work-study programs, academically related field trips and instruction for homebound students. It does not include "making up" school work at home, or activities sponsored by private individuals or groups. Correspondence school students are counted in attendance as long as they are in membership. Homebound students are counted in attendance, if they are receiving at least ten hours of instruction per week by an itinerant teacher. (Definition) 4 AAC 06.895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Full Day in Attendance - Attendance during a complete full-day school session or approved curtailed session. Attendance at a state-approved half-day session for kindergarten or pre-kindergarten should be counted as a half day of attendance. An excused absence should not be counted as a day of attendance. (Definition) 4 AAC 09.040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Full Day in Session - A full day in session is defined as: (1) under normal circumstances, grades one through three must be in session at least four hours and grades four through twelve must be in session at least five hours; (2) when students are dismissed to their homes due to an unforeseen emergency provided that the student body was gathered at the school facility while teachers were present, then subsequently released. (Definition) AS 14.03.040; 4 AAC 09.040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32</a:t>
            </a:fld>
            <a:endParaRPr lang="en-US"/>
          </a:p>
        </p:txBody>
      </p:sp>
    </p:spTree>
    <p:extLst>
      <p:ext uri="{BB962C8B-B14F-4D97-AF65-F5344CB8AC3E}">
        <p14:creationId xmlns:p14="http://schemas.microsoft.com/office/powerpoint/2010/main" val="3302737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95 attendance points account for 25% of the ASPI index. 95 multiplied</a:t>
            </a:r>
            <a:r>
              <a:rPr lang="en-US" baseline="0" dirty="0" smtClean="0"/>
              <a:t> by 25% equals 23.75 ASPI points. </a:t>
            </a:r>
          </a:p>
          <a:p>
            <a:endParaRPr lang="en-US" baseline="0" dirty="0" smtClean="0"/>
          </a:p>
        </p:txBody>
      </p:sp>
      <p:sp>
        <p:nvSpPr>
          <p:cNvPr id="4" name="Slide Number Placeholder 3"/>
          <p:cNvSpPr>
            <a:spLocks noGrp="1"/>
          </p:cNvSpPr>
          <p:nvPr>
            <p:ph type="sldNum" sz="quarter" idx="10"/>
          </p:nvPr>
        </p:nvSpPr>
        <p:spPr/>
        <p:txBody>
          <a:bodyPr/>
          <a:lstStyle/>
          <a:p>
            <a:fld id="{AEC80CD4-7B7A-49C8-BB8A-9B92EAFD5F38}" type="slidenum">
              <a:rPr lang="en-US" smtClean="0"/>
              <a:t>33</a:t>
            </a:fld>
            <a:endParaRPr lang="en-US"/>
          </a:p>
        </p:txBody>
      </p:sp>
    </p:spTree>
    <p:extLst>
      <p:ext uri="{BB962C8B-B14F-4D97-AF65-F5344CB8AC3E}">
        <p14:creationId xmlns:p14="http://schemas.microsoft.com/office/powerpoint/2010/main" val="2584741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34</a:t>
            </a:fld>
            <a:endParaRPr lang="en-US"/>
          </a:p>
        </p:txBody>
      </p:sp>
    </p:spTree>
    <p:extLst>
      <p:ext uri="{BB962C8B-B14F-4D97-AF65-F5344CB8AC3E}">
        <p14:creationId xmlns:p14="http://schemas.microsoft.com/office/powerpoint/2010/main" val="2231212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95 attendance points account for 25% of the ASPI index. 95 multiplied</a:t>
            </a:r>
            <a:r>
              <a:rPr lang="en-US" baseline="0" dirty="0" smtClean="0"/>
              <a:t> by 25% equals 23.75 ASPI points. </a:t>
            </a:r>
          </a:p>
          <a:p>
            <a:endParaRPr lang="en-US" baseline="0" dirty="0" smtClean="0"/>
          </a:p>
          <a:p>
            <a:r>
              <a:rPr lang="en-US" baseline="0" dirty="0" smtClean="0"/>
              <a:t>The total ASPI points, therefore, are 28 points for Academic Achievement, plus 37.64 points for School Progress, plus 23.75 points for Attendance, for a total of 89.39 ASPI points.  </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35</a:t>
            </a:fld>
            <a:endParaRPr lang="en-US"/>
          </a:p>
        </p:txBody>
      </p:sp>
    </p:spTree>
    <p:extLst>
      <p:ext uri="{BB962C8B-B14F-4D97-AF65-F5344CB8AC3E}">
        <p14:creationId xmlns:p14="http://schemas.microsoft.com/office/powerpoint/2010/main" val="2584741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chart shows how ASPI points correlate to star ratings. In the example, 89.19 correlates to a star rating of 4 stars.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total ASPI points, therefore, are 28 points for Academic Achievement, plus 37.52 points for School Progress, plus 23.67 points for Attendance, for a total of 89.19 ASPI points.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36</a:t>
            </a:fld>
            <a:endParaRPr lang="en-US"/>
          </a:p>
        </p:txBody>
      </p:sp>
    </p:spTree>
    <p:extLst>
      <p:ext uri="{BB962C8B-B14F-4D97-AF65-F5344CB8AC3E}">
        <p14:creationId xmlns:p14="http://schemas.microsoft.com/office/powerpoint/2010/main" val="3354845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 9-12 schools, there are two additional components: Graduation Rate and the College &amp; Career Ready Indicator. In order to include these components, the weightings of two components are reduced.  </a:t>
            </a:r>
          </a:p>
          <a:p>
            <a:r>
              <a:rPr lang="en-US" baseline="0" dirty="0" smtClean="0"/>
              <a:t>Academic Achievement is reduced from 35% for a K-5 schools to 20% for a 9-12 schools. </a:t>
            </a:r>
          </a:p>
          <a:p>
            <a:r>
              <a:rPr lang="en-US" baseline="0" dirty="0" smtClean="0"/>
              <a:t>School Progress stays the same at 40% of the ASPI index. </a:t>
            </a:r>
          </a:p>
          <a:p>
            <a:r>
              <a:rPr lang="en-US" baseline="0" dirty="0" smtClean="0"/>
              <a:t>Attendance rate is reduced from 25% for a K-5 school to 10% for a 9-12 school. </a:t>
            </a:r>
          </a:p>
          <a:p>
            <a:r>
              <a:rPr lang="en-US" baseline="0" dirty="0" smtClean="0"/>
              <a:t>This allows the Graduation Rate to account for 20% of the ASPI index and the College &amp; Career Ready Indicator to account for 10% of the ASPI index for a 9-12 school.</a:t>
            </a:r>
          </a:p>
          <a:p>
            <a:endParaRPr lang="en-US" baseline="0" dirty="0" smtClean="0"/>
          </a:p>
          <a:p>
            <a:r>
              <a:rPr lang="en-US" baseline="0" dirty="0" smtClean="0"/>
              <a:t>For the purposes of this PowerPoint, we will use the same earned points for attendance rate, academic achievement, and school progress as used in the K-8 example.</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37</a:t>
            </a:fld>
            <a:endParaRPr lang="en-US"/>
          </a:p>
        </p:txBody>
      </p:sp>
    </p:spTree>
    <p:extLst>
      <p:ext uri="{BB962C8B-B14F-4D97-AF65-F5344CB8AC3E}">
        <p14:creationId xmlns:p14="http://schemas.microsoft.com/office/powerpoint/2010/main" val="3781138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Graduation Rate is calculated as the % of students</a:t>
            </a:r>
            <a:r>
              <a:rPr lang="en-US" baseline="0" dirty="0" smtClean="0"/>
              <a:t> who graduate four or five years after they begin 9</a:t>
            </a:r>
            <a:r>
              <a:rPr lang="en-US" baseline="30000" dirty="0" smtClean="0"/>
              <a:t>th</a:t>
            </a:r>
            <a:r>
              <a:rPr lang="en-US" baseline="0" dirty="0" smtClean="0"/>
              <a:t> grade. A school’s graduation rate points are whichever is higher: the four-year or five-year gradation rate. </a:t>
            </a:r>
          </a:p>
          <a:p>
            <a:endParaRPr lang="en-US" baseline="0" dirty="0" smtClean="0"/>
          </a:p>
          <a:p>
            <a:r>
              <a:rPr lang="en-US" baseline="0" dirty="0" smtClean="0"/>
              <a:t>In this example, if a school had a 4 year cohort graduation rate of 89%, that would correlate to 90 points.  </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38</a:t>
            </a:fld>
            <a:endParaRPr lang="en-US"/>
          </a:p>
        </p:txBody>
      </p:sp>
    </p:spTree>
    <p:extLst>
      <p:ext uri="{BB962C8B-B14F-4D97-AF65-F5344CB8AC3E}">
        <p14:creationId xmlns:p14="http://schemas.microsoft.com/office/powerpoint/2010/main" val="3178765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 year graduation cohort formula includes all the student who graduated in 4 years and those who graduated in 5 years. </a:t>
            </a:r>
          </a:p>
          <a:p>
            <a:r>
              <a:rPr lang="en-US" dirty="0" smtClean="0"/>
              <a:t>For example, the</a:t>
            </a:r>
            <a:r>
              <a:rPr lang="en-US" baseline="0" dirty="0" smtClean="0"/>
              <a:t> 4 year graduation rate in 2013 is based on student who entered grade 9 in 2009-10 SY.  </a:t>
            </a:r>
          </a:p>
          <a:p>
            <a:r>
              <a:rPr lang="en-US" baseline="0" dirty="0" smtClean="0"/>
              <a:t>The 5 year graduation rate also includes those students who entered grade 9 in 2008-2009.</a:t>
            </a:r>
          </a:p>
          <a:p>
            <a:r>
              <a:rPr lang="en-US" baseline="0" dirty="0" smtClean="0"/>
              <a:t>The high rate will be used for ASPI.</a:t>
            </a:r>
          </a:p>
          <a:p>
            <a:endParaRPr lang="en-US" baseline="0" dirty="0" smtClean="0"/>
          </a:p>
          <a:p>
            <a:r>
              <a:rPr lang="en-US" baseline="0" dirty="0" smtClean="0"/>
              <a:t>2009/10 grade 9  (THIS GROUP OF STUDENTS IS THE 2013 4 YEAR COHORT)</a:t>
            </a:r>
          </a:p>
          <a:p>
            <a:r>
              <a:rPr lang="en-US" baseline="0" dirty="0" smtClean="0"/>
              <a:t>2010/11 grade 10</a:t>
            </a:r>
          </a:p>
          <a:p>
            <a:r>
              <a:rPr lang="en-US" baseline="0" dirty="0" smtClean="0"/>
              <a:t>2011/12 grade 11</a:t>
            </a:r>
          </a:p>
          <a:p>
            <a:r>
              <a:rPr lang="en-US" baseline="0" dirty="0" smtClean="0"/>
              <a:t>2012/13 grade 12 (graduation year)</a:t>
            </a:r>
          </a:p>
          <a:p>
            <a:endParaRPr lang="en-US" baseline="0" dirty="0" smtClean="0"/>
          </a:p>
        </p:txBody>
      </p:sp>
      <p:sp>
        <p:nvSpPr>
          <p:cNvPr id="4" name="Slide Number Placeholder 3"/>
          <p:cNvSpPr>
            <a:spLocks noGrp="1"/>
          </p:cNvSpPr>
          <p:nvPr>
            <p:ph type="sldNum" sz="quarter" idx="10"/>
          </p:nvPr>
        </p:nvSpPr>
        <p:spPr/>
        <p:txBody>
          <a:bodyPr/>
          <a:lstStyle/>
          <a:p>
            <a:fld id="{AEC80CD4-7B7A-49C8-BB8A-9B92EAFD5F38}" type="slidenum">
              <a:rPr lang="en-US" smtClean="0"/>
              <a:t>39</a:t>
            </a:fld>
            <a:endParaRPr lang="en-US"/>
          </a:p>
        </p:txBody>
      </p:sp>
    </p:spTree>
    <p:extLst>
      <p:ext uri="{BB962C8B-B14F-4D97-AF65-F5344CB8AC3E}">
        <p14:creationId xmlns:p14="http://schemas.microsoft.com/office/powerpoint/2010/main" val="69333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4</a:t>
            </a:fld>
            <a:endParaRPr lang="en-US"/>
          </a:p>
        </p:txBody>
      </p:sp>
    </p:spTree>
    <p:extLst>
      <p:ext uri="{BB962C8B-B14F-4D97-AF65-F5344CB8AC3E}">
        <p14:creationId xmlns:p14="http://schemas.microsoft.com/office/powerpoint/2010/main" val="1053012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90 points for</a:t>
            </a:r>
            <a:r>
              <a:rPr lang="en-US" baseline="0" dirty="0" smtClean="0"/>
              <a:t> Graduation Rate multiplied by 20% of the ASPI index equal 18 ASPI points.  </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40</a:t>
            </a:fld>
            <a:endParaRPr lang="en-US"/>
          </a:p>
        </p:txBody>
      </p:sp>
    </p:spTree>
    <p:extLst>
      <p:ext uri="{BB962C8B-B14F-4D97-AF65-F5344CB8AC3E}">
        <p14:creationId xmlns:p14="http://schemas.microsoft.com/office/powerpoint/2010/main" val="998953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41</a:t>
            </a:fld>
            <a:endParaRPr lang="en-US"/>
          </a:p>
        </p:txBody>
      </p:sp>
    </p:spTree>
    <p:extLst>
      <p:ext uri="{BB962C8B-B14F-4D97-AF65-F5344CB8AC3E}">
        <p14:creationId xmlns:p14="http://schemas.microsoft.com/office/powerpoint/2010/main" val="2124281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a:t>
            </a:r>
            <a:r>
              <a:rPr lang="en-US" baseline="0" dirty="0" smtClean="0"/>
              <a:t> component for a 9-12 school is the College &amp; Career Ready Indicator.  Schools earn points for students’ scores on any of three assessments: </a:t>
            </a:r>
            <a:r>
              <a:rPr lang="en-US" baseline="0" dirty="0" err="1" smtClean="0"/>
              <a:t>WorkKeys</a:t>
            </a:r>
            <a:r>
              <a:rPr lang="en-US" baseline="0" dirty="0" smtClean="0"/>
              <a:t>, which is required for all</a:t>
            </a:r>
          </a:p>
          <a:p>
            <a:r>
              <a:rPr lang="en-US" baseline="0" dirty="0" smtClean="0"/>
              <a:t>11</a:t>
            </a:r>
            <a:r>
              <a:rPr lang="en-US" baseline="30000" dirty="0" smtClean="0"/>
              <a:t>th-</a:t>
            </a:r>
            <a:r>
              <a:rPr lang="en-US" baseline="0" dirty="0" smtClean="0"/>
              <a:t> graders, the ACT, and SAT.  A school’s points are determined by the total points earned by its 12</a:t>
            </a:r>
            <a:r>
              <a:rPr lang="en-US" baseline="30000" dirty="0" smtClean="0"/>
              <a:t>th-</a:t>
            </a:r>
            <a:r>
              <a:rPr lang="en-US" baseline="0" dirty="0" smtClean="0"/>
              <a:t> graders in 11</a:t>
            </a:r>
            <a:r>
              <a:rPr lang="en-US" baseline="30000" dirty="0" smtClean="0"/>
              <a:t>th</a:t>
            </a:r>
            <a:r>
              <a:rPr lang="en-US" baseline="0" dirty="0" smtClean="0"/>
              <a:t> grade or 12</a:t>
            </a:r>
            <a:r>
              <a:rPr lang="en-US" baseline="30000" dirty="0" smtClean="0"/>
              <a:t>th</a:t>
            </a:r>
            <a:r>
              <a:rPr lang="en-US" baseline="0" dirty="0" smtClean="0"/>
              <a:t> grade, recognizing the highest points earned by each student. The total number of points is divided by the total number of students tested.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42</a:t>
            </a:fld>
            <a:endParaRPr lang="en-US"/>
          </a:p>
        </p:txBody>
      </p:sp>
    </p:spTree>
    <p:extLst>
      <p:ext uri="{BB962C8B-B14F-4D97-AF65-F5344CB8AC3E}">
        <p14:creationId xmlns:p14="http://schemas.microsoft.com/office/powerpoint/2010/main" val="4118524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there are 25 12</a:t>
            </a:r>
            <a:r>
              <a:rPr lang="en-US" baseline="30000" dirty="0" smtClean="0"/>
              <a:t>th</a:t>
            </a:r>
            <a:r>
              <a:rPr lang="en-US" baseline="0" dirty="0" smtClean="0"/>
              <a:t>-graders. 25 of them took at least one of the assessments. 17 of them received qualifying points as follows:</a:t>
            </a:r>
          </a:p>
          <a:p>
            <a:endParaRPr lang="en-US" baseline="0" dirty="0" smtClean="0"/>
          </a:p>
          <a:p>
            <a:pPr marL="171450" indent="-171450">
              <a:buFont typeface="Arial" panose="020B0604020202020204" pitchFamily="34" charset="0"/>
              <a:buChar char="•"/>
            </a:pPr>
            <a:r>
              <a:rPr lang="en-US" baseline="0" dirty="0" smtClean="0"/>
              <a:t>3 had their highest assessment level on </a:t>
            </a:r>
            <a:r>
              <a:rPr lang="en-US" baseline="0" dirty="0" err="1" smtClean="0"/>
              <a:t>WorkKeys</a:t>
            </a:r>
            <a:r>
              <a:rPr lang="en-US" baseline="0" dirty="0" smtClean="0"/>
              <a:t> and qualified for a Gold or Platinum Certificate for a total of 300 points (3students multiplied by 100 points each equals 300 points).</a:t>
            </a:r>
          </a:p>
          <a:p>
            <a:pPr marL="171450" indent="-171450">
              <a:buFont typeface="Arial" panose="020B0604020202020204" pitchFamily="34" charset="0"/>
              <a:buChar char="•"/>
            </a:pPr>
            <a:r>
              <a:rPr lang="en-US" baseline="0" dirty="0" smtClean="0"/>
              <a:t>6 of them had their highest assessment level on the SAT and received an SAT score of between 1560 and 1679, for a total of 570 points (6 multiplied by 95 points each equals 570points).</a:t>
            </a:r>
          </a:p>
          <a:p>
            <a:pPr marL="171450" indent="-171450">
              <a:buFont typeface="Arial" panose="020B0604020202020204" pitchFamily="34" charset="0"/>
              <a:buChar char="•"/>
            </a:pPr>
            <a:r>
              <a:rPr lang="en-US" baseline="0" dirty="0" smtClean="0"/>
              <a:t>8 of them had their highest assessment level on the SAT and received an SAT score of between 1450 and 1559 for a total of 640 points (6 multiplied by 80 points each equals 640 points).</a:t>
            </a:r>
          </a:p>
          <a:p>
            <a:pPr marL="171450" indent="-171450">
              <a:buFont typeface="Arial" panose="020B0604020202020204" pitchFamily="34" charset="0"/>
              <a:buChar char="•"/>
            </a:pPr>
            <a:r>
              <a:rPr lang="en-US" baseline="0" dirty="0" smtClean="0"/>
              <a:t>8 of them did not have a qualifying score; they do not earn points but </a:t>
            </a:r>
            <a:r>
              <a:rPr lang="en-US" b="1" baseline="0" dirty="0" smtClean="0"/>
              <a:t>are</a:t>
            </a:r>
            <a:r>
              <a:rPr lang="en-US" baseline="0" dirty="0" smtClean="0"/>
              <a:t> counted in the denominator.</a:t>
            </a:r>
          </a:p>
          <a:p>
            <a:endParaRPr lang="en-US" baseline="0" dirty="0" smtClean="0"/>
          </a:p>
          <a:p>
            <a:r>
              <a:rPr lang="en-US" baseline="0" dirty="0" smtClean="0"/>
              <a:t>The combined total points is then divided by the number of students who took any of these assessments. A total of 1,510 points divided by the 25 students who took any of the assessments equals 60.4 points.  </a:t>
            </a:r>
          </a:p>
          <a:p>
            <a:endParaRPr lang="en-US" baseline="0" dirty="0" smtClean="0"/>
          </a:p>
          <a:p>
            <a:r>
              <a:rPr lang="en-US" baseline="0" dirty="0" smtClean="0"/>
              <a:t>This is multiplied by the weight of 8% (.08) for 4.83 ASPI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43</a:t>
            </a:fld>
            <a:endParaRPr lang="en-US"/>
          </a:p>
        </p:txBody>
      </p:sp>
    </p:spTree>
    <p:extLst>
      <p:ext uri="{BB962C8B-B14F-4D97-AF65-F5344CB8AC3E}">
        <p14:creationId xmlns:p14="http://schemas.microsoft.com/office/powerpoint/2010/main" val="1877092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60.4points</a:t>
            </a:r>
            <a:r>
              <a:rPr lang="en-US" baseline="0" dirty="0" smtClean="0"/>
              <a:t> weighted at 8% of the ASPI index equals 4.83 ASPI points.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total weight of the Index is 10% for College &amp; Career Ready; 2 percentage points are reserved for Participation Rate, which will be explained next.</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44</a:t>
            </a:fld>
            <a:endParaRPr lang="en-US"/>
          </a:p>
        </p:txBody>
      </p:sp>
    </p:spTree>
    <p:extLst>
      <p:ext uri="{BB962C8B-B14F-4D97-AF65-F5344CB8AC3E}">
        <p14:creationId xmlns:p14="http://schemas.microsoft.com/office/powerpoint/2010/main" val="1709914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45</a:t>
            </a:fld>
            <a:endParaRPr lang="en-US"/>
          </a:p>
        </p:txBody>
      </p:sp>
    </p:spTree>
    <p:extLst>
      <p:ext uri="{BB962C8B-B14F-4D97-AF65-F5344CB8AC3E}">
        <p14:creationId xmlns:p14="http://schemas.microsoft.com/office/powerpoint/2010/main" val="1844429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WorkKeys</a:t>
            </a:r>
            <a:r>
              <a:rPr lang="en-US" dirty="0" smtClean="0"/>
              <a:t> is a required assessment for all 11</a:t>
            </a:r>
            <a:r>
              <a:rPr lang="en-US" baseline="30000" dirty="0" smtClean="0"/>
              <a:t>th</a:t>
            </a:r>
            <a:r>
              <a:rPr lang="en-US" dirty="0" smtClean="0"/>
              <a:t>-graders,</a:t>
            </a:r>
            <a:r>
              <a:rPr lang="en-US" baseline="0" dirty="0" smtClean="0"/>
              <a:t> with points given for the percent of students who take the </a:t>
            </a:r>
            <a:r>
              <a:rPr lang="en-US" baseline="0" dirty="0" err="1" smtClean="0"/>
              <a:t>WorkKeys</a:t>
            </a:r>
            <a:r>
              <a:rPr lang="en-US" baseline="0" dirty="0" smtClean="0"/>
              <a:t>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example, 20 of the 25 students took the </a:t>
            </a:r>
            <a:r>
              <a:rPr lang="en-US" baseline="0" dirty="0" err="1" smtClean="0"/>
              <a:t>WorkKeys</a:t>
            </a:r>
            <a:r>
              <a:rPr lang="en-US" baseline="0" dirty="0" smtClean="0"/>
              <a:t> assessment; the participation rate is 80% and therefore 0 points are earned.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If there had been full participation in </a:t>
            </a:r>
            <a:r>
              <a:rPr lang="en-US" b="1" dirty="0" err="1" smtClean="0"/>
              <a:t>WorkKeys</a:t>
            </a:r>
            <a:r>
              <a:rPr lang="en-US" b="1" dirty="0" smtClean="0"/>
              <a:t>, 2 ASPI points</a:t>
            </a:r>
            <a:r>
              <a:rPr lang="en-US" b="1" baseline="0" dirty="0" smtClean="0"/>
              <a:t> would have been earned.</a:t>
            </a:r>
            <a:endParaRPr lang="en-US" b="1" dirty="0"/>
          </a:p>
        </p:txBody>
      </p:sp>
      <p:sp>
        <p:nvSpPr>
          <p:cNvPr id="4" name="Slide Number Placeholder 3"/>
          <p:cNvSpPr>
            <a:spLocks noGrp="1"/>
          </p:cNvSpPr>
          <p:nvPr>
            <p:ph type="sldNum" sz="quarter" idx="10"/>
          </p:nvPr>
        </p:nvSpPr>
        <p:spPr/>
        <p:txBody>
          <a:bodyPr/>
          <a:lstStyle/>
          <a:p>
            <a:fld id="{AEC80CD4-7B7A-49C8-BB8A-9B92EAFD5F38}" type="slidenum">
              <a:rPr lang="en-US" smtClean="0"/>
              <a:t>46</a:t>
            </a:fld>
            <a:endParaRPr lang="en-US"/>
          </a:p>
        </p:txBody>
      </p:sp>
    </p:spTree>
    <p:extLst>
      <p:ext uri="{BB962C8B-B14F-4D97-AF65-F5344CB8AC3E}">
        <p14:creationId xmlns:p14="http://schemas.microsoft.com/office/powerpoint/2010/main" val="639260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Those 0 points weighted</a:t>
            </a:r>
            <a:r>
              <a:rPr lang="en-US" baseline="0" dirty="0" smtClean="0"/>
              <a:t> at 2% of the ASPI Index equals 0 ASPI points. </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47</a:t>
            </a:fld>
            <a:endParaRPr lang="en-US"/>
          </a:p>
        </p:txBody>
      </p:sp>
    </p:spTree>
    <p:extLst>
      <p:ext uri="{BB962C8B-B14F-4D97-AF65-F5344CB8AC3E}">
        <p14:creationId xmlns:p14="http://schemas.microsoft.com/office/powerpoint/2010/main" val="2525522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48</a:t>
            </a:fld>
            <a:endParaRPr lang="en-US"/>
          </a:p>
        </p:txBody>
      </p:sp>
    </p:spTree>
    <p:extLst>
      <p:ext uri="{BB962C8B-B14F-4D97-AF65-F5344CB8AC3E}">
        <p14:creationId xmlns:p14="http://schemas.microsoft.com/office/powerpoint/2010/main" val="1852768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of the five areas for a 9-12 school are then added, with a result of 85.82 ASPI points.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49</a:t>
            </a:fld>
            <a:endParaRPr lang="en-US"/>
          </a:p>
        </p:txBody>
      </p:sp>
    </p:spTree>
    <p:extLst>
      <p:ext uri="{BB962C8B-B14F-4D97-AF65-F5344CB8AC3E}">
        <p14:creationId xmlns:p14="http://schemas.microsoft.com/office/powerpoint/2010/main" val="252552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5</a:t>
            </a:fld>
            <a:endParaRPr lang="en-US"/>
          </a:p>
        </p:txBody>
      </p:sp>
    </p:spTree>
    <p:extLst>
      <p:ext uri="{BB962C8B-B14F-4D97-AF65-F5344CB8AC3E}">
        <p14:creationId xmlns:p14="http://schemas.microsoft.com/office/powerpoint/2010/main" val="27505903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chart shows how ASPI points correlate to star ratings. In the example, 85.97 correlates to a star rating of 4 stars.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50</a:t>
            </a:fld>
            <a:endParaRPr lang="en-US"/>
          </a:p>
        </p:txBody>
      </p:sp>
    </p:spTree>
    <p:extLst>
      <p:ext uri="{BB962C8B-B14F-4D97-AF65-F5344CB8AC3E}">
        <p14:creationId xmlns:p14="http://schemas.microsoft.com/office/powerpoint/2010/main" val="3354845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51</a:t>
            </a:fld>
            <a:endParaRPr lang="en-US"/>
          </a:p>
        </p:txBody>
      </p:sp>
    </p:spTree>
    <p:extLst>
      <p:ext uri="{BB962C8B-B14F-4D97-AF65-F5344CB8AC3E}">
        <p14:creationId xmlns:p14="http://schemas.microsoft.com/office/powerpoint/2010/main" val="640923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52</a:t>
            </a:fld>
            <a:endParaRPr lang="en-US"/>
          </a:p>
        </p:txBody>
      </p:sp>
    </p:spTree>
    <p:extLst>
      <p:ext uri="{BB962C8B-B14F-4D97-AF65-F5344CB8AC3E}">
        <p14:creationId xmlns:p14="http://schemas.microsoft.com/office/powerpoint/2010/main" val="1517573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53</a:t>
            </a:fld>
            <a:endParaRPr lang="en-US"/>
          </a:p>
        </p:txBody>
      </p:sp>
    </p:spTree>
    <p:extLst>
      <p:ext uri="{BB962C8B-B14F-4D97-AF65-F5344CB8AC3E}">
        <p14:creationId xmlns:p14="http://schemas.microsoft.com/office/powerpoint/2010/main" val="13331104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54</a:t>
            </a:fld>
            <a:endParaRPr lang="en-US"/>
          </a:p>
        </p:txBody>
      </p:sp>
    </p:spTree>
    <p:extLst>
      <p:ext uri="{BB962C8B-B14F-4D97-AF65-F5344CB8AC3E}">
        <p14:creationId xmlns:p14="http://schemas.microsoft.com/office/powerpoint/2010/main" val="3615707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ASPI score and correlating star rating is the first method of accountability for a school. The second method is through Annual Measurable Objective targets (AMOs). The Adequate Yearly Progress model set the same AMOs for all schools. For spring 2013, the AMOs would have been approximately 94% in language arts and 91% in math and -- had Alaska not received a waiver -- all schools would have been held accountable to those AMOs.</a:t>
            </a:r>
          </a:p>
          <a:p>
            <a:endParaRPr lang="en-US" baseline="0" dirty="0" smtClean="0"/>
          </a:p>
          <a:p>
            <a:r>
              <a:rPr lang="en-US" baseline="0" dirty="0" smtClean="0"/>
              <a:t>The waiver permitted Alaska to set its own AMO targets as long as they met the U.S. Department of Education’s expectations of being “ambitious but achievable.” Alaska was required to set targets in reading, writing, and math for the All Students group and for all subgroups recognized by No Child Left Behind: a total of 10 groups.</a:t>
            </a:r>
          </a:p>
          <a:p>
            <a:endParaRPr lang="en-US" baseline="0" dirty="0" smtClean="0"/>
          </a:p>
          <a:p>
            <a:r>
              <a:rPr lang="en-US" baseline="0" dirty="0" smtClean="0"/>
              <a:t>Alaska set targets based on a goal of reducing by half over a six-year period the percentage of non-proficient students. The baseline for each school is based on the spring 2012 data. This means that each school has its own targets rather than the one-size-fits-all targets of AYP. </a:t>
            </a:r>
          </a:p>
          <a:p>
            <a:endParaRPr lang="en-US" baseline="0" dirty="0" smtClean="0"/>
          </a:p>
          <a:p>
            <a:r>
              <a:rPr lang="en-US" baseline="0" dirty="0" smtClean="0"/>
              <a:t>Using the baseline data from 2012, targets are set for 2018, six years later, that reduce by half the percent of non-proficient students in each subgroup for reading, writing, and math. The reduction in the percent of non-proficient students is expected to occur in increments over six years, with each increment equal to at least one-sixth of the target. Targets also are set for the state as a whole.</a:t>
            </a:r>
          </a:p>
          <a:p>
            <a:endParaRPr lang="en-US" baseline="0" dirty="0" smtClean="0"/>
          </a:p>
          <a:p>
            <a:r>
              <a:rPr lang="en-US" baseline="0" dirty="0" smtClean="0"/>
              <a:t>A school meets the AMO targets if it meets its own targets or the state’s targets, and if it obtains a graduation rate of 90% an a participation rate on state assessments of 95%.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55</a:t>
            </a:fld>
            <a:endParaRPr lang="en-US"/>
          </a:p>
        </p:txBody>
      </p:sp>
    </p:spTree>
    <p:extLst>
      <p:ext uri="{BB962C8B-B14F-4D97-AF65-F5344CB8AC3E}">
        <p14:creationId xmlns:p14="http://schemas.microsoft.com/office/powerpoint/2010/main" val="787107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56</a:t>
            </a:fld>
            <a:endParaRPr lang="en-US"/>
          </a:p>
        </p:txBody>
      </p:sp>
    </p:spTree>
    <p:extLst>
      <p:ext uri="{BB962C8B-B14F-4D97-AF65-F5344CB8AC3E}">
        <p14:creationId xmlns:p14="http://schemas.microsoft.com/office/powerpoint/2010/main" val="2960017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example, if a school’s percent of students not proficient in reading in 2012 was 24%, the target would be to reduce the percent of non-proficient students to 12% by 2018. The target for each year would be 12% divided by six years, which equals a 2-percentage-point reduction in non-proficient students in reading each year.</a:t>
            </a:r>
          </a:p>
          <a:p>
            <a:endParaRPr lang="en-US" dirty="0" smtClean="0"/>
          </a:p>
          <a:p>
            <a:r>
              <a:rPr lang="en-US" dirty="0" smtClean="0"/>
              <a:t>The other way to think about this is an increase</a:t>
            </a:r>
            <a:r>
              <a:rPr lang="en-US" baseline="0" dirty="0" smtClean="0"/>
              <a:t> in the number of proficient students each year by 2%.</a:t>
            </a:r>
          </a:p>
          <a:p>
            <a:endParaRPr lang="en-US" baseline="0" dirty="0" smtClean="0"/>
          </a:p>
          <a:p>
            <a:r>
              <a:rPr lang="en-US" baseline="0" dirty="0" smtClean="0"/>
              <a:t>Using the school with 100 students as an example, this is 2 student per year that we move from not proficient to proficient</a:t>
            </a:r>
          </a:p>
          <a:p>
            <a:endParaRPr lang="en-US" baseline="0" dirty="0" smtClean="0"/>
          </a:p>
          <a:p>
            <a:r>
              <a:rPr lang="en-US" baseline="0" dirty="0" smtClean="0"/>
              <a:t>The baseline was set in 2012 because that is the year Alaska submitted the ESEA Flexibility Waiver to USDOE.</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57</a:t>
            </a:fld>
            <a:endParaRPr lang="en-US"/>
          </a:p>
        </p:txBody>
      </p:sp>
    </p:spTree>
    <p:extLst>
      <p:ext uri="{BB962C8B-B14F-4D97-AF65-F5344CB8AC3E}">
        <p14:creationId xmlns:p14="http://schemas.microsoft.com/office/powerpoint/2010/main" val="27305463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chart shows the school’s targets in reading based on a baseline</a:t>
            </a:r>
            <a:r>
              <a:rPr lang="en-US" baseline="0" dirty="0" smtClean="0"/>
              <a:t> in 2012 of 76% proficient.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58</a:t>
            </a:fld>
            <a:endParaRPr lang="en-US"/>
          </a:p>
        </p:txBody>
      </p:sp>
    </p:spTree>
    <p:extLst>
      <p:ext uri="{BB962C8B-B14F-4D97-AF65-F5344CB8AC3E}">
        <p14:creationId xmlns:p14="http://schemas.microsoft.com/office/powerpoint/2010/main" val="7450452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example, if a school’s percent of students not proficient in reading in 2012 was 76%, the target would be to reduce the percent of non-proficient students to 38% by 2018. The target for each year would be 38% divided by six years, which equals a 6.3-percentage-point reduction in non-proficient students in reading each year.</a:t>
            </a:r>
          </a:p>
          <a:p>
            <a:endParaRPr lang="en-US" dirty="0" smtClean="0"/>
          </a:p>
          <a:p>
            <a:r>
              <a:rPr lang="en-US" dirty="0" smtClean="0"/>
              <a:t>The other way to think about this is an increase</a:t>
            </a:r>
            <a:r>
              <a:rPr lang="en-US" baseline="0" dirty="0" smtClean="0"/>
              <a:t> in the number of proficient students each year by 6.3%.</a:t>
            </a:r>
          </a:p>
          <a:p>
            <a:endParaRPr lang="en-US" baseline="0" dirty="0" smtClean="0"/>
          </a:p>
          <a:p>
            <a:r>
              <a:rPr lang="en-US" baseline="0" dirty="0" smtClean="0"/>
              <a:t>In our example of 100 students, this would be 6 students each year moving from not proficient to proficient.</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59</a:t>
            </a:fld>
            <a:endParaRPr lang="en-US"/>
          </a:p>
        </p:txBody>
      </p:sp>
    </p:spTree>
    <p:extLst>
      <p:ext uri="{BB962C8B-B14F-4D97-AF65-F5344CB8AC3E}">
        <p14:creationId xmlns:p14="http://schemas.microsoft.com/office/powerpoint/2010/main" val="273054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6</a:t>
            </a:fld>
            <a:endParaRPr lang="en-US"/>
          </a:p>
        </p:txBody>
      </p:sp>
    </p:spTree>
    <p:extLst>
      <p:ext uri="{BB962C8B-B14F-4D97-AF65-F5344CB8AC3E}">
        <p14:creationId xmlns:p14="http://schemas.microsoft.com/office/powerpoint/2010/main" val="41389157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chart shows the school’s targets in reading based on a baseline</a:t>
            </a:r>
            <a:r>
              <a:rPr lang="en-US" baseline="0" dirty="0" smtClean="0"/>
              <a:t> in 2012 of 24% proficient.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60</a:t>
            </a:fld>
            <a:endParaRPr lang="en-US"/>
          </a:p>
        </p:txBody>
      </p:sp>
    </p:spTree>
    <p:extLst>
      <p:ext uri="{BB962C8B-B14F-4D97-AF65-F5344CB8AC3E}">
        <p14:creationId xmlns:p14="http://schemas.microsoft.com/office/powerpoint/2010/main" val="745045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 Targets worksheet</a:t>
            </a:r>
          </a:p>
          <a:p>
            <a:r>
              <a:rPr lang="en-US" dirty="0" smtClean="0"/>
              <a:t>Pink rectangle: Subgroups</a:t>
            </a:r>
          </a:p>
          <a:p>
            <a:r>
              <a:rPr lang="en-US" dirty="0" smtClean="0"/>
              <a:t>Purple circle: annual</a:t>
            </a:r>
            <a:r>
              <a:rPr lang="en-US" baseline="0" dirty="0" smtClean="0"/>
              <a:t> increase in target (5)</a:t>
            </a:r>
            <a:endParaRPr lang="en-US" dirty="0" smtClean="0"/>
          </a:p>
          <a:p>
            <a:r>
              <a:rPr lang="en-US" dirty="0" smtClean="0"/>
              <a:t>Red oval: targets over 6 years </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61</a:t>
            </a:fld>
            <a:endParaRPr lang="en-US"/>
          </a:p>
        </p:txBody>
      </p:sp>
    </p:spTree>
    <p:extLst>
      <p:ext uri="{BB962C8B-B14F-4D97-AF65-F5344CB8AC3E}">
        <p14:creationId xmlns:p14="http://schemas.microsoft.com/office/powerpoint/2010/main" val="31243213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62</a:t>
            </a:fld>
            <a:endParaRPr lang="en-US"/>
          </a:p>
        </p:txBody>
      </p:sp>
    </p:spTree>
    <p:extLst>
      <p:ext uri="{BB962C8B-B14F-4D97-AF65-F5344CB8AC3E}">
        <p14:creationId xmlns:p14="http://schemas.microsoft.com/office/powerpoint/2010/main" val="35213182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63</a:t>
            </a:fld>
            <a:endParaRPr lang="en-US"/>
          </a:p>
        </p:txBody>
      </p:sp>
    </p:spTree>
    <p:extLst>
      <p:ext uri="{BB962C8B-B14F-4D97-AF65-F5344CB8AC3E}">
        <p14:creationId xmlns:p14="http://schemas.microsoft.com/office/powerpoint/2010/main" val="15920331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Alaska</a:t>
            </a:r>
            <a:r>
              <a:rPr lang="en-US" baseline="0" dirty="0" smtClean="0"/>
              <a:t> Department of Education &amp; Early Development home page you will find the c3g graphic.</a:t>
            </a:r>
          </a:p>
          <a:p>
            <a:r>
              <a:rPr lang="en-US" baseline="0" dirty="0" smtClean="0"/>
              <a:t>By clicking on the star or tab labeled accountability you will find the information in this PowerPoint as well as additional resources.</a:t>
            </a:r>
          </a:p>
          <a:p>
            <a:endParaRPr lang="en-US" baseline="0" dirty="0" smtClean="0"/>
          </a:p>
          <a:p>
            <a:r>
              <a:rPr lang="en-US" baseline="0" dirty="0" smtClean="0"/>
              <a:t>NOTE: this PowerPoint can be found under the Support Star on the main tab along with other resources presented at this conference.</a:t>
            </a:r>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64</a:t>
            </a:fld>
            <a:endParaRPr lang="en-US"/>
          </a:p>
        </p:txBody>
      </p:sp>
    </p:spTree>
    <p:extLst>
      <p:ext uri="{BB962C8B-B14F-4D97-AF65-F5344CB8AC3E}">
        <p14:creationId xmlns:p14="http://schemas.microsoft.com/office/powerpoint/2010/main" val="6112121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ASPI tab has further information regarding Alaska’s accountability system. </a:t>
            </a:r>
          </a:p>
          <a:p>
            <a:r>
              <a:rPr lang="en-US" dirty="0" smtClean="0"/>
              <a:t>The school site ASPI</a:t>
            </a:r>
            <a:r>
              <a:rPr lang="en-US" baseline="0" dirty="0" smtClean="0"/>
              <a:t> worksheets link is where you will find specific school’s ASPI worksheets.</a:t>
            </a:r>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65</a:t>
            </a:fld>
            <a:endParaRPr lang="en-US"/>
          </a:p>
        </p:txBody>
      </p:sp>
    </p:spTree>
    <p:extLst>
      <p:ext uri="{BB962C8B-B14F-4D97-AF65-F5344CB8AC3E}">
        <p14:creationId xmlns:p14="http://schemas.microsoft.com/office/powerpoint/2010/main" val="7510062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66</a:t>
            </a:fld>
            <a:endParaRPr lang="en-US"/>
          </a:p>
        </p:txBody>
      </p:sp>
    </p:spTree>
    <p:extLst>
      <p:ext uri="{BB962C8B-B14F-4D97-AF65-F5344CB8AC3E}">
        <p14:creationId xmlns:p14="http://schemas.microsoft.com/office/powerpoint/2010/main" val="22317066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67</a:t>
            </a:fld>
            <a:endParaRPr lang="en-US"/>
          </a:p>
        </p:txBody>
      </p:sp>
    </p:spTree>
    <p:extLst>
      <p:ext uri="{BB962C8B-B14F-4D97-AF65-F5344CB8AC3E}">
        <p14:creationId xmlns:p14="http://schemas.microsoft.com/office/powerpoint/2010/main" val="39324919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68</a:t>
            </a:fld>
            <a:endParaRPr lang="en-US"/>
          </a:p>
        </p:txBody>
      </p:sp>
    </p:spTree>
    <p:extLst>
      <p:ext uri="{BB962C8B-B14F-4D97-AF65-F5344CB8AC3E}">
        <p14:creationId xmlns:p14="http://schemas.microsoft.com/office/powerpoint/2010/main" val="217860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7</a:t>
            </a:fld>
            <a:endParaRPr lang="en-US"/>
          </a:p>
        </p:txBody>
      </p:sp>
    </p:spTree>
    <p:extLst>
      <p:ext uri="{BB962C8B-B14F-4D97-AF65-F5344CB8AC3E}">
        <p14:creationId xmlns:p14="http://schemas.microsoft.com/office/powerpoint/2010/main" val="248268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80CD4-7B7A-49C8-BB8A-9B92EAFD5F38}" type="slidenum">
              <a:rPr lang="en-US" smtClean="0"/>
              <a:t>8</a:t>
            </a:fld>
            <a:endParaRPr lang="en-US"/>
          </a:p>
        </p:txBody>
      </p:sp>
    </p:spTree>
    <p:extLst>
      <p:ext uri="{BB962C8B-B14F-4D97-AF65-F5344CB8AC3E}">
        <p14:creationId xmlns:p14="http://schemas.microsoft.com/office/powerpoint/2010/main" val="259194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October</a:t>
            </a:r>
            <a:r>
              <a:rPr lang="en-US" baseline="0" dirty="0" smtClean="0"/>
              <a:t> 2012, Alaska submitted to the U.S. Department of Education its application for a waiver from components of the Elementary and Secondary Education Act (ESEA), which since 2002 has been called No Child Left Behind (NCLB). Alaska’s flexibility waiver was approved by the U.S. Department of Education in May 2013. This permitted Alaska to develop new regulations for school accountability to replace the Adequate Yearly Progress metric it had been required to follow as part of NCLB. These regulations were approved by the Alaska State Board of Education &amp; Early Development in June 2013.  </a:t>
            </a:r>
            <a:endParaRPr lang="en-US" dirty="0" smtClean="0"/>
          </a:p>
          <a:p>
            <a:endParaRPr lang="en-US" dirty="0"/>
          </a:p>
        </p:txBody>
      </p:sp>
      <p:sp>
        <p:nvSpPr>
          <p:cNvPr id="4" name="Slide Number Placeholder 3"/>
          <p:cNvSpPr>
            <a:spLocks noGrp="1"/>
          </p:cNvSpPr>
          <p:nvPr>
            <p:ph type="sldNum" sz="quarter" idx="10"/>
          </p:nvPr>
        </p:nvSpPr>
        <p:spPr/>
        <p:txBody>
          <a:bodyPr/>
          <a:lstStyle/>
          <a:p>
            <a:fld id="{AEC80CD4-7B7A-49C8-BB8A-9B92EAFD5F38}" type="slidenum">
              <a:rPr lang="en-US" smtClean="0"/>
              <a:t>9</a:t>
            </a:fld>
            <a:endParaRPr lang="en-US"/>
          </a:p>
        </p:txBody>
      </p:sp>
    </p:spTree>
    <p:extLst>
      <p:ext uri="{BB962C8B-B14F-4D97-AF65-F5344CB8AC3E}">
        <p14:creationId xmlns:p14="http://schemas.microsoft.com/office/powerpoint/2010/main" val="176720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5438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solidFill>
                  <a:prstClr val="black"/>
                </a:solidFill>
              </a:rPr>
              <a:t>1/14/2014</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1/14/2014</a:t>
            </a:r>
            <a:endParaRPr lang="en-US">
              <a:solidFill>
                <a:prstClr val="black"/>
              </a:solidFill>
            </a:endParaRPr>
          </a:p>
        </p:txBody>
      </p:sp>
      <p:sp>
        <p:nvSpPr>
          <p:cNvPr id="6" name="Slide Number Placeholder 5"/>
          <p:cNvSpPr>
            <a:spLocks noGrp="1"/>
          </p:cNvSpPr>
          <p:nvPr>
            <p:ph type="sldNum" sz="quarter" idx="12"/>
          </p:nvPr>
        </p:nvSpPr>
        <p:spPr>
          <a:xfrm>
            <a:off x="8382000" y="5791200"/>
            <a:ext cx="762000" cy="365125"/>
          </a:xfrm>
        </p:spPr>
        <p:txBody>
          <a:bodyPr/>
          <a:lstStyle/>
          <a:p>
            <a:fld id="{4ED67006-1A92-45A0-AF77-9F345FC87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9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ED67006-1A92-45A0-AF77-9F345FC87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71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4ED67006-1A92-45A0-AF77-9F345FC87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92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400" y="1524000"/>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2209800"/>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343400" y="1524000"/>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343401" y="2209800"/>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4ED67006-1A92-45A0-AF77-9F345FC87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3882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ED67006-1A92-45A0-AF77-9F345FC87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97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8970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352800" y="304800"/>
            <a:ext cx="4572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53013"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ED67006-1A92-45A0-AF77-9F345FC87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94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ED67006-1A92-45A0-AF77-9F345FC87D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07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r>
              <a:rPr lang="en-US" smtClean="0"/>
              <a:t>1/14/2014</a:t>
            </a:r>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r>
              <a:rPr lang="en-US" smtClean="0"/>
              <a:t>1/14/2014</a:t>
            </a:r>
            <a:endParaRPr lang="en-US" dirty="0"/>
          </a:p>
        </p:txBody>
      </p:sp>
      <p:sp>
        <p:nvSpPr>
          <p:cNvPr id="6" name="Slide Number Placeholder 5"/>
          <p:cNvSpPr>
            <a:spLocks noGrp="1"/>
          </p:cNvSpPr>
          <p:nvPr>
            <p:ph type="sldNum" sz="quarter" idx="12"/>
          </p:nvPr>
        </p:nvSpPr>
        <p:spPr/>
        <p:txBody>
          <a:bodyPr/>
          <a:lstStyle/>
          <a:p>
            <a:fld id="{F222D228-4005-4149-BE88-DD95558ED268}" type="slidenum">
              <a:rPr lang="en-US" smtClean="0"/>
              <a:pPr/>
              <a:t>‹#›</a:t>
            </a:fld>
            <a:endParaRPr lang="en-US" dirty="0"/>
          </a:p>
        </p:txBody>
      </p:sp>
    </p:spTree>
    <p:extLst>
      <p:ext uri="{BB962C8B-B14F-4D97-AF65-F5344CB8AC3E}">
        <p14:creationId xmlns:p14="http://schemas.microsoft.com/office/powerpoint/2010/main" val="410822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798694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7696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8382000" y="0"/>
            <a:ext cx="762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390138" y="5638800"/>
            <a:ext cx="762000" cy="365125"/>
          </a:xfrm>
          <a:prstGeom prst="rect">
            <a:avLst/>
          </a:prstGeom>
          <a:solidFill>
            <a:schemeClr val="bg1"/>
          </a:solidFill>
          <a:ln>
            <a:noFill/>
          </a:ln>
        </p:spPr>
        <p:txBody>
          <a:bodyPr vert="horz" lIns="91440" tIns="45720" rIns="91440" bIns="45720" rtlCol="0" anchor="ctr"/>
          <a:lstStyle>
            <a:lvl1pPr algn="ctr">
              <a:defRPr sz="1200">
                <a:solidFill>
                  <a:schemeClr val="tx1">
                    <a:tint val="75000"/>
                  </a:schemeClr>
                </a:solidFill>
              </a:defRPr>
            </a:lvl1pPr>
          </a:lstStyle>
          <a:p>
            <a:fld id="{4ED67006-1A92-45A0-AF77-9F345FC87D7C}"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439566" y="6109137"/>
            <a:ext cx="646868" cy="596463"/>
          </a:xfrm>
          <a:prstGeom prst="rect">
            <a:avLst/>
          </a:prstGeom>
        </p:spPr>
      </p:pic>
    </p:spTree>
    <p:extLst>
      <p:ext uri="{BB962C8B-B14F-4D97-AF65-F5344CB8AC3E}">
        <p14:creationId xmlns:p14="http://schemas.microsoft.com/office/powerpoint/2010/main" val="328145395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Word_Document2.doc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Word_Document3.docx"/></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Word_Document4.doc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Word_Document5.docx"/></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package" Target="../embeddings/Microsoft_Word_Document6.docx"/></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package" Target="../embeddings/Microsoft_Word_Document7.docx"/></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package" Target="../embeddings/Microsoft_Word_Document8.docx"/></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package" Target="../embeddings/Microsoft_Word_Document9.docx"/></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package" Target="../embeddings/Microsoft_Word_Document1.docx"/></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mailto:elizabeth.davis@alaska.gov" TargetMode="External"/><Relationship Id="rId2" Type="http://schemas.openxmlformats.org/officeDocument/2006/relationships/notesSlide" Target="../notesSlides/notesSlide68.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721378" y="2722066"/>
            <a:ext cx="1663304" cy="1006868"/>
            <a:chOff x="1718724" y="2722066"/>
            <a:chExt cx="1663304" cy="1006868"/>
          </a:xfrm>
        </p:grpSpPr>
        <p:sp>
          <p:nvSpPr>
            <p:cNvPr id="70" name="Text Box 19"/>
            <p:cNvSpPr txBox="1"/>
            <p:nvPr/>
          </p:nvSpPr>
          <p:spPr>
            <a:xfrm>
              <a:off x="1718724" y="3339606"/>
              <a:ext cx="1663304" cy="38932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b="1" dirty="0">
                  <a:solidFill>
                    <a:prstClr val="black"/>
                  </a:solidFill>
                  <a:ea typeface="Calibri"/>
                  <a:cs typeface="Times New Roman"/>
                </a:rPr>
                <a:t>A</a:t>
              </a:r>
              <a:r>
                <a:rPr lang="en-US" dirty="0">
                  <a:solidFill>
                    <a:prstClr val="black"/>
                  </a:solidFill>
                  <a:ea typeface="Calibri"/>
                  <a:cs typeface="Times New Roman"/>
                </a:rPr>
                <a:t>ccountability</a:t>
              </a:r>
              <a:endParaRPr lang="en-US" sz="1100" dirty="0">
                <a:solidFill>
                  <a:prstClr val="black"/>
                </a:solidFill>
                <a:ea typeface="Calibri"/>
                <a:cs typeface="Times New Roman"/>
              </a:endParaRPr>
            </a:p>
          </p:txBody>
        </p:sp>
        <p:sp>
          <p:nvSpPr>
            <p:cNvPr id="71" name="5-Point Star 70"/>
            <p:cNvSpPr/>
            <p:nvPr/>
          </p:nvSpPr>
          <p:spPr>
            <a:xfrm>
              <a:off x="2188122" y="2722066"/>
              <a:ext cx="568179" cy="63806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grpSp>
      <p:grpSp>
        <p:nvGrpSpPr>
          <p:cNvPr id="2" name="Group 1"/>
          <p:cNvGrpSpPr/>
          <p:nvPr/>
        </p:nvGrpSpPr>
        <p:grpSpPr>
          <a:xfrm>
            <a:off x="1718724" y="2722066"/>
            <a:ext cx="1663304" cy="1006868"/>
            <a:chOff x="1718724" y="2722066"/>
            <a:chExt cx="1663304" cy="1006868"/>
          </a:xfrm>
        </p:grpSpPr>
        <p:sp>
          <p:nvSpPr>
            <p:cNvPr id="62" name="Text Box 19"/>
            <p:cNvSpPr txBox="1"/>
            <p:nvPr/>
          </p:nvSpPr>
          <p:spPr>
            <a:xfrm>
              <a:off x="1718724" y="3339606"/>
              <a:ext cx="1663304" cy="38932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b="1" dirty="0">
                  <a:solidFill>
                    <a:prstClr val="black"/>
                  </a:solidFill>
                  <a:ea typeface="Calibri"/>
                  <a:cs typeface="Times New Roman"/>
                </a:rPr>
                <a:t>A</a:t>
              </a:r>
              <a:r>
                <a:rPr lang="en-US" dirty="0">
                  <a:solidFill>
                    <a:prstClr val="black"/>
                  </a:solidFill>
                  <a:ea typeface="Calibri"/>
                  <a:cs typeface="Times New Roman"/>
                </a:rPr>
                <a:t>ccountability</a:t>
              </a:r>
              <a:endParaRPr lang="en-US" sz="1100" dirty="0">
                <a:solidFill>
                  <a:prstClr val="black"/>
                </a:solidFill>
                <a:ea typeface="Calibri"/>
                <a:cs typeface="Times New Roman"/>
              </a:endParaRPr>
            </a:p>
          </p:txBody>
        </p:sp>
        <p:sp>
          <p:nvSpPr>
            <p:cNvPr id="64" name="5-Point Star 63"/>
            <p:cNvSpPr/>
            <p:nvPr/>
          </p:nvSpPr>
          <p:spPr>
            <a:xfrm>
              <a:off x="2188122" y="2722066"/>
              <a:ext cx="568179" cy="63806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smtClean="0">
                  <a:solidFill>
                    <a:prstClr val="white"/>
                  </a:solidFill>
                </a:rPr>
                <a:t>  </a:t>
              </a:r>
              <a:endParaRPr lang="en-US" dirty="0">
                <a:solidFill>
                  <a:prstClr val="white"/>
                </a:solidFill>
              </a:endParaRPr>
            </a:p>
          </p:txBody>
        </p:sp>
      </p:grpSp>
      <p:grpSp>
        <p:nvGrpSpPr>
          <p:cNvPr id="3" name="Group 2"/>
          <p:cNvGrpSpPr/>
          <p:nvPr/>
        </p:nvGrpSpPr>
        <p:grpSpPr>
          <a:xfrm>
            <a:off x="71083" y="185506"/>
            <a:ext cx="8211335" cy="5986694"/>
            <a:chOff x="71083" y="171299"/>
            <a:chExt cx="8211335" cy="5986694"/>
          </a:xfrm>
        </p:grpSpPr>
        <p:sp>
          <p:nvSpPr>
            <p:cNvPr id="60" name="Text Box 18"/>
            <p:cNvSpPr txBox="1"/>
            <p:nvPr/>
          </p:nvSpPr>
          <p:spPr>
            <a:xfrm>
              <a:off x="990601" y="2641514"/>
              <a:ext cx="1295400" cy="27252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b="1" dirty="0">
                  <a:solidFill>
                    <a:prstClr val="black"/>
                  </a:solidFill>
                  <a:ea typeface="Calibri"/>
                  <a:cs typeface="Times New Roman"/>
                </a:rPr>
                <a:t>A</a:t>
              </a:r>
              <a:r>
                <a:rPr lang="en-US" dirty="0">
                  <a:solidFill>
                    <a:prstClr val="black"/>
                  </a:solidFill>
                  <a:ea typeface="Calibri"/>
                  <a:cs typeface="Times New Roman"/>
                </a:rPr>
                <a:t>ssessment</a:t>
              </a:r>
              <a:endParaRPr lang="en-US" sz="1100" dirty="0">
                <a:solidFill>
                  <a:prstClr val="black"/>
                </a:solidFill>
                <a:ea typeface="Calibri"/>
                <a:cs typeface="Times New Roman"/>
              </a:endParaRPr>
            </a:p>
          </p:txBody>
        </p:sp>
        <p:sp>
          <p:nvSpPr>
            <p:cNvPr id="67" name="Text Box 2"/>
            <p:cNvSpPr txBox="1"/>
            <p:nvPr/>
          </p:nvSpPr>
          <p:spPr>
            <a:xfrm>
              <a:off x="4509284" y="4467327"/>
              <a:ext cx="1358116" cy="60562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dirty="0">
                  <a:solidFill>
                    <a:prstClr val="black"/>
                  </a:solidFill>
                  <a:ea typeface="Calibri"/>
                  <a:cs typeface="Times New Roman"/>
                </a:rPr>
                <a:t>Parents &amp; Community</a:t>
              </a:r>
              <a:endParaRPr lang="en-US" sz="1100" dirty="0">
                <a:solidFill>
                  <a:prstClr val="black"/>
                </a:solidFill>
                <a:ea typeface="Calibri"/>
                <a:cs typeface="Times New Roman"/>
              </a:endParaRPr>
            </a:p>
          </p:txBody>
        </p:sp>
        <p:sp>
          <p:nvSpPr>
            <p:cNvPr id="53" name="Text Box 13"/>
            <p:cNvSpPr txBox="1"/>
            <p:nvPr/>
          </p:nvSpPr>
          <p:spPr>
            <a:xfrm>
              <a:off x="5637804" y="1701759"/>
              <a:ext cx="2644614" cy="136935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200" b="1" dirty="0">
                  <a:solidFill>
                    <a:prstClr val="black"/>
                  </a:solidFill>
                  <a:ea typeface="Calibri"/>
                  <a:cs typeface="Times New Roman"/>
                </a:rPr>
                <a:t>Preparing</a:t>
              </a:r>
              <a:endParaRPr lang="en-US" sz="1100" dirty="0">
                <a:solidFill>
                  <a:prstClr val="black"/>
                </a:solidFill>
                <a:ea typeface="Calibri"/>
                <a:cs typeface="Times New Roman"/>
              </a:endParaRPr>
            </a:p>
            <a:p>
              <a:pPr algn="ctr"/>
              <a:r>
                <a:rPr lang="en-US" sz="2200" b="1" dirty="0">
                  <a:solidFill>
                    <a:prstClr val="black"/>
                  </a:solidFill>
                  <a:ea typeface="Calibri"/>
                  <a:cs typeface="Times New Roman"/>
                </a:rPr>
                <a:t>College, Career,</a:t>
              </a:r>
              <a:endParaRPr lang="en-US" sz="1100" dirty="0">
                <a:solidFill>
                  <a:prstClr val="black"/>
                </a:solidFill>
                <a:ea typeface="Calibri"/>
                <a:cs typeface="Times New Roman"/>
              </a:endParaRPr>
            </a:p>
            <a:p>
              <a:pPr algn="ctr"/>
              <a:r>
                <a:rPr lang="en-US" sz="2200" b="1" dirty="0">
                  <a:solidFill>
                    <a:prstClr val="black"/>
                  </a:solidFill>
                  <a:ea typeface="Calibri"/>
                  <a:cs typeface="Times New Roman"/>
                </a:rPr>
                <a:t>&amp; Culturally Ready Graduates </a:t>
              </a:r>
              <a:endParaRPr lang="en-US" sz="1100" dirty="0">
                <a:solidFill>
                  <a:prstClr val="black"/>
                </a:solidFill>
                <a:ea typeface="Calibri"/>
                <a:cs typeface="Times New Roman"/>
              </a:endParaRPr>
            </a:p>
          </p:txBody>
        </p:sp>
        <p:sp>
          <p:nvSpPr>
            <p:cNvPr id="54" name="5-Point Star 53"/>
            <p:cNvSpPr/>
            <p:nvPr/>
          </p:nvSpPr>
          <p:spPr>
            <a:xfrm>
              <a:off x="315804" y="1782310"/>
              <a:ext cx="568179" cy="638065"/>
            </a:xfrm>
            <a:prstGeom prst="star5">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55" name="5-Point Star 54"/>
            <p:cNvSpPr/>
            <p:nvPr/>
          </p:nvSpPr>
          <p:spPr>
            <a:xfrm>
              <a:off x="2816503" y="4668703"/>
              <a:ext cx="568179" cy="638065"/>
            </a:xfrm>
            <a:prstGeom prst="star5">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56" name="5-Point Star 55"/>
            <p:cNvSpPr/>
            <p:nvPr/>
          </p:nvSpPr>
          <p:spPr>
            <a:xfrm>
              <a:off x="4034792" y="5004331"/>
              <a:ext cx="568179" cy="638065"/>
            </a:xfrm>
            <a:prstGeom prst="star5">
              <a:avLst/>
            </a:prstGeom>
            <a:solidFill>
              <a:srgbClr val="FF8C1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57" name="5-Point Star 56"/>
            <p:cNvSpPr/>
            <p:nvPr/>
          </p:nvSpPr>
          <p:spPr>
            <a:xfrm>
              <a:off x="4611877" y="3863198"/>
              <a:ext cx="568179" cy="638065"/>
            </a:xfrm>
            <a:prstGeom prst="star5">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58" name="5-Point Star 57"/>
            <p:cNvSpPr/>
            <p:nvPr/>
          </p:nvSpPr>
          <p:spPr>
            <a:xfrm>
              <a:off x="6368778" y="520351"/>
              <a:ext cx="1157019" cy="1157168"/>
            </a:xfrm>
            <a:prstGeom prst="star5">
              <a:avLst/>
            </a:prstGeom>
            <a:solidFill>
              <a:srgbClr val="FFFF00"/>
            </a:solidFill>
            <a:ln w="44450" cmpd="db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59" name="Text Box 16"/>
            <p:cNvSpPr txBox="1"/>
            <p:nvPr/>
          </p:nvSpPr>
          <p:spPr>
            <a:xfrm>
              <a:off x="71083" y="2435184"/>
              <a:ext cx="1186097" cy="27252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b="1" dirty="0">
                  <a:solidFill>
                    <a:prstClr val="black"/>
                  </a:solidFill>
                  <a:ea typeface="Calibri"/>
                  <a:cs typeface="Times New Roman"/>
                </a:rPr>
                <a:t>S</a:t>
              </a:r>
              <a:r>
                <a:rPr lang="en-US" dirty="0">
                  <a:solidFill>
                    <a:prstClr val="black"/>
                  </a:solidFill>
                  <a:ea typeface="Calibri"/>
                  <a:cs typeface="Times New Roman"/>
                </a:rPr>
                <a:t>tandards</a:t>
              </a:r>
              <a:endParaRPr lang="en-US" sz="1100" dirty="0">
                <a:solidFill>
                  <a:prstClr val="black"/>
                </a:solidFill>
                <a:ea typeface="Calibri"/>
                <a:cs typeface="Times New Roman"/>
              </a:endParaRPr>
            </a:p>
          </p:txBody>
        </p:sp>
        <p:sp>
          <p:nvSpPr>
            <p:cNvPr id="61" name="Text Box 14"/>
            <p:cNvSpPr txBox="1"/>
            <p:nvPr/>
          </p:nvSpPr>
          <p:spPr>
            <a:xfrm>
              <a:off x="3906552" y="5742710"/>
              <a:ext cx="1281790" cy="41528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b="1" dirty="0">
                  <a:solidFill>
                    <a:prstClr val="black"/>
                  </a:solidFill>
                  <a:ea typeface="Calibri"/>
                  <a:cs typeface="Times New Roman"/>
                </a:rPr>
                <a:t>S</a:t>
              </a:r>
              <a:r>
                <a:rPr lang="en-US" dirty="0">
                  <a:solidFill>
                    <a:prstClr val="black"/>
                  </a:solidFill>
                  <a:ea typeface="Calibri"/>
                  <a:cs typeface="Times New Roman"/>
                </a:rPr>
                <a:t>upport</a:t>
              </a:r>
              <a:endParaRPr lang="en-US" sz="1100" dirty="0">
                <a:solidFill>
                  <a:prstClr val="black"/>
                </a:solidFill>
                <a:ea typeface="Calibri"/>
                <a:cs typeface="Times New Roman"/>
              </a:endParaRPr>
            </a:p>
          </p:txBody>
        </p:sp>
        <p:sp>
          <p:nvSpPr>
            <p:cNvPr id="63" name="5-Point Star 62"/>
            <p:cNvSpPr/>
            <p:nvPr/>
          </p:nvSpPr>
          <p:spPr>
            <a:xfrm>
              <a:off x="1457149" y="2023961"/>
              <a:ext cx="568179" cy="638065"/>
            </a:xfrm>
            <a:prstGeom prst="star5">
              <a:avLst/>
            </a:prstGeom>
            <a:solidFill>
              <a:schemeClr val="accent4">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65" name="5-Point Star 64"/>
            <p:cNvSpPr/>
            <p:nvPr/>
          </p:nvSpPr>
          <p:spPr>
            <a:xfrm>
              <a:off x="3060161" y="3433595"/>
              <a:ext cx="568179" cy="638065"/>
            </a:xfrm>
            <a:prstGeom prst="star5">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pic>
          <p:nvPicPr>
            <p:cNvPr id="66" name="Picture 65" descr="C:\Users\jmhood\AppData\Local\Microsoft\Windows\Temporary Internet Files\Content.Outlook\ZW50GFNF\EEDlogocolor.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5399" y="171299"/>
              <a:ext cx="692501" cy="671255"/>
            </a:xfrm>
            <a:prstGeom prst="rect">
              <a:avLst/>
            </a:prstGeom>
            <a:noFill/>
            <a:ln w="9525">
              <a:noFill/>
              <a:miter lim="800000"/>
              <a:headEnd/>
              <a:tailEnd/>
            </a:ln>
          </p:spPr>
        </p:pic>
      </p:grpSp>
      <p:sp>
        <p:nvSpPr>
          <p:cNvPr id="4" name="Slide Number Placeholder 3"/>
          <p:cNvSpPr>
            <a:spLocks noGrp="1"/>
          </p:cNvSpPr>
          <p:nvPr>
            <p:ph type="sldNum" sz="quarter" idx="12"/>
          </p:nvPr>
        </p:nvSpPr>
        <p:spPr>
          <a:xfrm>
            <a:off x="8282418" y="5638800"/>
            <a:ext cx="869720" cy="365125"/>
          </a:xfrm>
        </p:spPr>
        <p:txBody>
          <a:bodyPr/>
          <a:lstStyle/>
          <a:p>
            <a:fld id="{4ED67006-1A92-45A0-AF77-9F345FC87D7C}" type="slidenum">
              <a:rPr lang="en-US" smtClean="0">
                <a:solidFill>
                  <a:prstClr val="black">
                    <a:tint val="75000"/>
                  </a:prstClr>
                </a:solidFill>
              </a:rPr>
              <a:pPr/>
              <a:t>1</a:t>
            </a:fld>
            <a:endParaRPr lang="en-US">
              <a:solidFill>
                <a:prstClr val="black">
                  <a:tint val="75000"/>
                </a:prstClr>
              </a:solidFill>
            </a:endParaRPr>
          </a:p>
        </p:txBody>
      </p:sp>
      <p:sp>
        <p:nvSpPr>
          <p:cNvPr id="6" name="TextBox 5"/>
          <p:cNvSpPr txBox="1"/>
          <p:nvPr/>
        </p:nvSpPr>
        <p:spPr>
          <a:xfrm>
            <a:off x="315804" y="6400800"/>
            <a:ext cx="2440497" cy="369332"/>
          </a:xfrm>
          <a:prstGeom prst="rect">
            <a:avLst/>
          </a:prstGeom>
          <a:noFill/>
        </p:spPr>
        <p:txBody>
          <a:bodyPr wrap="square" rtlCol="0">
            <a:spAutoFit/>
          </a:bodyPr>
          <a:lstStyle/>
          <a:p>
            <a:r>
              <a:rPr lang="en-US" dirty="0" smtClean="0"/>
              <a:t>January 14, 2014</a:t>
            </a:r>
            <a:endParaRPr lang="en-US" dirty="0"/>
          </a:p>
        </p:txBody>
      </p:sp>
    </p:spTree>
    <p:extLst>
      <p:ext uri="{BB962C8B-B14F-4D97-AF65-F5344CB8AC3E}">
        <p14:creationId xmlns:p14="http://schemas.microsoft.com/office/powerpoint/2010/main" val="4184025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139344" cy="990600"/>
          </a:xfrm>
        </p:spPr>
        <p:txBody>
          <a:bodyPr>
            <a:noAutofit/>
          </a:bodyPr>
          <a:lstStyle/>
          <a:p>
            <a:pPr algn="l"/>
            <a:r>
              <a:rPr lang="en-US" sz="3600" dirty="0" smtClean="0"/>
              <a:t>The New Accountability System Replaces</a:t>
            </a:r>
            <a:endParaRPr lang="en-US" sz="3600" dirty="0"/>
          </a:p>
        </p:txBody>
      </p:sp>
      <p:sp>
        <p:nvSpPr>
          <p:cNvPr id="6" name="Content Placeholder 5"/>
          <p:cNvSpPr>
            <a:spLocks noGrp="1"/>
          </p:cNvSpPr>
          <p:nvPr>
            <p:ph idx="1"/>
          </p:nvPr>
        </p:nvSpPr>
        <p:spPr>
          <a:xfrm>
            <a:off x="152400" y="1219200"/>
            <a:ext cx="8001000" cy="5257800"/>
          </a:xfrm>
        </p:spPr>
        <p:txBody>
          <a:bodyPr>
            <a:normAutofit fontScale="85000" lnSpcReduction="20000"/>
          </a:bodyPr>
          <a:lstStyle/>
          <a:p>
            <a:r>
              <a:rPr lang="en-US" sz="3800" dirty="0" smtClean="0"/>
              <a:t>Adequate Yearly Progress (AYP)</a:t>
            </a:r>
          </a:p>
          <a:p>
            <a:pPr lvl="1"/>
            <a:r>
              <a:rPr lang="en-US" dirty="0" smtClean="0"/>
              <a:t>Expectation that 100% of students are proficient by Spring of 2013-2014 school year</a:t>
            </a:r>
          </a:p>
          <a:p>
            <a:pPr lvl="1"/>
            <a:endParaRPr lang="en-US" dirty="0"/>
          </a:p>
          <a:p>
            <a:pPr lvl="1"/>
            <a:r>
              <a:rPr lang="en-US" dirty="0" smtClean="0"/>
              <a:t>Annual Measurable Objectives for 2012-2013 school year were 94.28% proficient in Language Arts; 91.53% proficient for math</a:t>
            </a:r>
          </a:p>
          <a:p>
            <a:pPr marL="411480" lvl="1" indent="0">
              <a:buNone/>
            </a:pPr>
            <a:endParaRPr lang="en-US" dirty="0" smtClean="0"/>
          </a:p>
          <a:p>
            <a:r>
              <a:rPr lang="en-US" sz="3800" dirty="0" smtClean="0"/>
              <a:t>Consequences of not meeting AYP</a:t>
            </a:r>
          </a:p>
          <a:p>
            <a:pPr lvl="2"/>
            <a:r>
              <a:rPr lang="en-US" sz="2800" dirty="0" smtClean="0"/>
              <a:t>Corrective action</a:t>
            </a:r>
          </a:p>
          <a:p>
            <a:pPr lvl="2"/>
            <a:r>
              <a:rPr lang="en-US" sz="2800" dirty="0" smtClean="0"/>
              <a:t>Restructuring</a:t>
            </a:r>
          </a:p>
          <a:p>
            <a:pPr lvl="2"/>
            <a:r>
              <a:rPr lang="en-US" sz="2800" dirty="0" smtClean="0"/>
              <a:t>Restricted use of Title funds</a:t>
            </a:r>
          </a:p>
          <a:p>
            <a:pPr lvl="2"/>
            <a:r>
              <a:rPr lang="en-US" sz="2800" dirty="0" smtClean="0"/>
              <a:t>School Choice</a:t>
            </a:r>
          </a:p>
          <a:p>
            <a:pPr lvl="2"/>
            <a:r>
              <a:rPr lang="en-US" sz="2800" dirty="0" smtClean="0"/>
              <a:t>SES</a:t>
            </a:r>
          </a:p>
          <a:p>
            <a:pPr lvl="2"/>
            <a:endParaRPr lang="en-US" dirty="0" smtClean="0"/>
          </a:p>
          <a:p>
            <a:pPr lvl="1"/>
            <a:endParaRPr lang="en-US" dirty="0"/>
          </a:p>
          <a:p>
            <a:pPr marL="411480" lvl="1" indent="0">
              <a:buNone/>
            </a:pPr>
            <a:endParaRPr lang="en-US" dirty="0" smtClean="0"/>
          </a:p>
          <a:p>
            <a:pPr marL="411480" lvl="1" indent="0">
              <a:buNone/>
            </a:pPr>
            <a:endParaRPr lang="en-US" dirty="0" smtClean="0"/>
          </a:p>
        </p:txBody>
      </p:sp>
      <p:sp>
        <p:nvSpPr>
          <p:cNvPr id="4" name="Slide Number Placeholder 3"/>
          <p:cNvSpPr>
            <a:spLocks noGrp="1"/>
          </p:cNvSpPr>
          <p:nvPr>
            <p:ph type="sldNum" sz="quarter" idx="12"/>
          </p:nvPr>
        </p:nvSpPr>
        <p:spPr/>
        <p:txBody>
          <a:bodyPr/>
          <a:lstStyle/>
          <a:p>
            <a:fld id="{F222D228-4005-4149-BE88-DD95558ED268}" type="slidenum">
              <a:rPr lang="en-US" smtClean="0"/>
              <a:pPr/>
              <a:t>10</a:t>
            </a:fld>
            <a:endParaRPr lang="en-US" dirty="0"/>
          </a:p>
        </p:txBody>
      </p:sp>
    </p:spTree>
    <p:extLst>
      <p:ext uri="{BB962C8B-B14F-4D97-AF65-F5344CB8AC3E}">
        <p14:creationId xmlns:p14="http://schemas.microsoft.com/office/powerpoint/2010/main" val="1149462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11</a:t>
            </a:fld>
            <a:endParaRPr lang="en-US">
              <a:solidFill>
                <a:prstClr val="black">
                  <a:tint val="75000"/>
                </a:prstClr>
              </a:solidFill>
            </a:endParaRPr>
          </a:p>
        </p:txBody>
      </p:sp>
      <p:sp>
        <p:nvSpPr>
          <p:cNvPr id="3" name="5-Point Star 2"/>
          <p:cNvSpPr/>
          <p:nvPr/>
        </p:nvSpPr>
        <p:spPr>
          <a:xfrm>
            <a:off x="914400" y="2057400"/>
            <a:ext cx="2438400" cy="2133600"/>
          </a:xfrm>
          <a:prstGeom prst="star5">
            <a:avLst/>
          </a:prstGeom>
          <a:solidFill>
            <a:srgbClr val="FFF789"/>
          </a:solidFill>
          <a:ln w="28575" cmpd="sng">
            <a:solidFill>
              <a:srgbClr val="FAE9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0"/>
            <a:ext cx="3657600" cy="1569660"/>
          </a:xfrm>
          <a:prstGeom prst="rect">
            <a:avLst/>
          </a:prstGeom>
          <a:noFill/>
        </p:spPr>
        <p:txBody>
          <a:bodyPr wrap="square" rtlCol="0">
            <a:spAutoFit/>
          </a:bodyPr>
          <a:lstStyle/>
          <a:p>
            <a:pPr algn="ctr"/>
            <a:r>
              <a:rPr lang="en-US" sz="3200" b="1" dirty="0" smtClean="0"/>
              <a:t>Alaska School Performance Index (ASPI)</a:t>
            </a:r>
            <a:endParaRPr lang="en-US" sz="3200" b="1" dirty="0"/>
          </a:p>
        </p:txBody>
      </p:sp>
      <p:pic>
        <p:nvPicPr>
          <p:cNvPr id="7" name="Picture 6" descr="graph going up.jpg"/>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4986866" y="1295400"/>
            <a:ext cx="3217333" cy="2819400"/>
          </a:xfrm>
          <a:prstGeom prst="rect">
            <a:avLst/>
          </a:prstGeom>
        </p:spPr>
      </p:pic>
      <p:sp>
        <p:nvSpPr>
          <p:cNvPr id="6" name="TextBox 5"/>
          <p:cNvSpPr txBox="1"/>
          <p:nvPr/>
        </p:nvSpPr>
        <p:spPr>
          <a:xfrm>
            <a:off x="4572000" y="3764340"/>
            <a:ext cx="3733800" cy="1569660"/>
          </a:xfrm>
          <a:prstGeom prst="rect">
            <a:avLst/>
          </a:prstGeom>
          <a:noFill/>
        </p:spPr>
        <p:txBody>
          <a:bodyPr wrap="square" rtlCol="0">
            <a:spAutoFit/>
          </a:bodyPr>
          <a:lstStyle/>
          <a:p>
            <a:pPr algn="ctr"/>
            <a:r>
              <a:rPr lang="en-US" sz="3200" b="1" dirty="0" smtClean="0"/>
              <a:t>Annual Measurable Objectives </a:t>
            </a:r>
          </a:p>
          <a:p>
            <a:pPr algn="ctr"/>
            <a:r>
              <a:rPr lang="en-US" sz="3200" b="1" dirty="0" smtClean="0"/>
              <a:t>(AMOs)</a:t>
            </a:r>
            <a:endParaRPr lang="en-US" sz="3200" b="1" dirty="0"/>
          </a:p>
        </p:txBody>
      </p:sp>
      <p:sp>
        <p:nvSpPr>
          <p:cNvPr id="8" name="Title 4"/>
          <p:cNvSpPr txBox="1">
            <a:spLocks/>
          </p:cNvSpPr>
          <p:nvPr/>
        </p:nvSpPr>
        <p:spPr>
          <a:xfrm>
            <a:off x="0" y="5562600"/>
            <a:ext cx="8382000" cy="1295400"/>
          </a:xfrm>
          <a:prstGeom prst="rect">
            <a:avLst/>
          </a:prstGeom>
          <a:solidFill>
            <a:srgbClr val="00BB01"/>
          </a:solidFill>
          <a:ln w="38100" cmpd="sng">
            <a:solidFill>
              <a:srgbClr val="008000"/>
            </a:solid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Alaska’s New Accountability System</a:t>
            </a:r>
            <a:endParaRPr lang="en-US" sz="4000" b="1" dirty="0"/>
          </a:p>
        </p:txBody>
      </p:sp>
    </p:spTree>
    <p:extLst>
      <p:ext uri="{BB962C8B-B14F-4D97-AF65-F5344CB8AC3E}">
        <p14:creationId xmlns:p14="http://schemas.microsoft.com/office/powerpoint/2010/main" val="3384567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12</a:t>
            </a:fld>
            <a:endParaRPr lang="en-US">
              <a:solidFill>
                <a:prstClr val="black">
                  <a:tint val="75000"/>
                </a:prst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31700696"/>
              </p:ext>
            </p:extLst>
          </p:nvPr>
        </p:nvGraphicFramePr>
        <p:xfrm>
          <a:off x="76200" y="76200"/>
          <a:ext cx="8196843" cy="6477000"/>
        </p:xfrm>
        <a:graphic>
          <a:graphicData uri="http://schemas.openxmlformats.org/presentationml/2006/ole">
            <mc:AlternateContent xmlns:mc="http://schemas.openxmlformats.org/markup-compatibility/2006">
              <mc:Choice xmlns:v="urn:schemas-microsoft-com:vml" Requires="v">
                <p:oleObj spid="_x0000_s8240" name="Document" r:id="rId4" imgW="9992941" imgH="6980880" progId="Word.Document.12">
                  <p:embed/>
                </p:oleObj>
              </mc:Choice>
              <mc:Fallback>
                <p:oleObj name="Document" r:id="rId4" imgW="9992941" imgH="6980880" progId="Word.Document.12">
                  <p:embed/>
                  <p:pic>
                    <p:nvPicPr>
                      <p:cNvPr id="0" name=""/>
                      <p:cNvPicPr/>
                      <p:nvPr/>
                    </p:nvPicPr>
                    <p:blipFill>
                      <a:blip r:embed="rId5"/>
                      <a:stretch>
                        <a:fillRect/>
                      </a:stretch>
                    </p:blipFill>
                    <p:spPr>
                      <a:xfrm>
                        <a:off x="76200" y="76200"/>
                        <a:ext cx="8196843" cy="6477000"/>
                      </a:xfrm>
                      <a:prstGeom prst="rect">
                        <a:avLst/>
                      </a:prstGeom>
                    </p:spPr>
                  </p:pic>
                </p:oleObj>
              </mc:Fallback>
            </mc:AlternateContent>
          </a:graphicData>
        </a:graphic>
      </p:graphicFrame>
      <p:sp>
        <p:nvSpPr>
          <p:cNvPr id="6" name="Oval 5"/>
          <p:cNvSpPr/>
          <p:nvPr/>
        </p:nvSpPr>
        <p:spPr>
          <a:xfrm>
            <a:off x="3505200" y="838200"/>
            <a:ext cx="1676400" cy="304800"/>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sp>
        <p:nvSpPr>
          <p:cNvPr id="8" name="Oval 7"/>
          <p:cNvSpPr/>
          <p:nvPr/>
        </p:nvSpPr>
        <p:spPr>
          <a:xfrm>
            <a:off x="76200" y="457200"/>
            <a:ext cx="1066800" cy="35051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553200" y="381000"/>
            <a:ext cx="1371600" cy="5334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0" y="838200"/>
            <a:ext cx="1676400" cy="304800"/>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spTree>
    <p:extLst>
      <p:ext uri="{BB962C8B-B14F-4D97-AF65-F5344CB8AC3E}">
        <p14:creationId xmlns:p14="http://schemas.microsoft.com/office/powerpoint/2010/main" val="188460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86944" cy="685800"/>
          </a:xfrm>
        </p:spPr>
        <p:txBody>
          <a:bodyPr>
            <a:normAutofit fontScale="90000"/>
          </a:bodyPr>
          <a:lstStyle/>
          <a:p>
            <a:r>
              <a:rPr lang="en-US" sz="4000" b="1" dirty="0" smtClean="0">
                <a:solidFill>
                  <a:srgbClr val="FF0000"/>
                </a:solidFill>
              </a:rPr>
              <a:t>Participation Rate</a:t>
            </a:r>
            <a:endParaRPr lang="en-US" sz="4000" b="1" dirty="0">
              <a:solidFill>
                <a:srgbClr val="FF0000"/>
              </a:solidFill>
            </a:endParaRPr>
          </a:p>
        </p:txBody>
      </p:sp>
      <p:sp>
        <p:nvSpPr>
          <p:cNvPr id="3" name="Content Placeholder 2"/>
          <p:cNvSpPr>
            <a:spLocks noGrp="1"/>
          </p:cNvSpPr>
          <p:nvPr>
            <p:ph idx="1"/>
          </p:nvPr>
        </p:nvSpPr>
        <p:spPr>
          <a:xfrm>
            <a:off x="228600" y="838200"/>
            <a:ext cx="7924800" cy="5562600"/>
          </a:xfrm>
        </p:spPr>
        <p:txBody>
          <a:bodyPr>
            <a:noAutofit/>
          </a:bodyPr>
          <a:lstStyle/>
          <a:p>
            <a:pPr marL="0" indent="0">
              <a:buNone/>
            </a:pPr>
            <a:r>
              <a:rPr lang="en-US" sz="2400" dirty="0"/>
              <a:t>Participation Rate is calculated by dividing the number of students tested </a:t>
            </a:r>
            <a:r>
              <a:rPr lang="en-US" sz="2400" dirty="0" smtClean="0"/>
              <a:t>in a school by </a:t>
            </a:r>
            <a:r>
              <a:rPr lang="en-US" sz="2400" dirty="0"/>
              <a:t>the number of students enrolled.</a:t>
            </a:r>
          </a:p>
          <a:p>
            <a:pPr marL="0" indent="0">
              <a:buNone/>
            </a:pPr>
            <a:r>
              <a:rPr lang="en-US" sz="2400" dirty="0" smtClean="0"/>
              <a:t>The </a:t>
            </a:r>
            <a:r>
              <a:rPr lang="en-US" sz="2400" dirty="0"/>
              <a:t>Participation Rate </a:t>
            </a:r>
            <a:r>
              <a:rPr lang="en-US" sz="2400" dirty="0" smtClean="0"/>
              <a:t>drives the calculation </a:t>
            </a:r>
            <a:r>
              <a:rPr lang="en-US" sz="2400" dirty="0"/>
              <a:t>used for the Achievement score. </a:t>
            </a:r>
            <a:endParaRPr lang="en-US" sz="2400" dirty="0" smtClean="0"/>
          </a:p>
          <a:p>
            <a:r>
              <a:rPr lang="en-US" sz="2400" dirty="0" smtClean="0"/>
              <a:t>If </a:t>
            </a:r>
            <a:r>
              <a:rPr lang="en-US" sz="2400" dirty="0"/>
              <a:t>the school meets or exceeds 95% participation in </a:t>
            </a:r>
            <a:r>
              <a:rPr lang="en-US" sz="2400" dirty="0" smtClean="0"/>
              <a:t>the standardized </a:t>
            </a:r>
            <a:r>
              <a:rPr lang="en-US" sz="2400" dirty="0"/>
              <a:t>tests, only the students who assessed are included in the calculation for the </a:t>
            </a:r>
            <a:r>
              <a:rPr lang="en-US" sz="2400" dirty="0" smtClean="0"/>
              <a:t>Achievement score</a:t>
            </a:r>
            <a:r>
              <a:rPr lang="en-US" sz="2400" dirty="0"/>
              <a:t>. </a:t>
            </a:r>
            <a:endParaRPr lang="en-US" sz="2400" dirty="0" smtClean="0"/>
          </a:p>
          <a:p>
            <a:r>
              <a:rPr lang="en-US" sz="2400" b="1" dirty="0" smtClean="0"/>
              <a:t>If </a:t>
            </a:r>
            <a:r>
              <a:rPr lang="en-US" sz="2400" b="1" dirty="0"/>
              <a:t>the school does not meet 95% participation, any students who were not assessed but </a:t>
            </a:r>
            <a:r>
              <a:rPr lang="en-US" sz="2400" b="1" dirty="0" smtClean="0"/>
              <a:t>were enrolled </a:t>
            </a:r>
            <a:r>
              <a:rPr lang="en-US" sz="2400" b="1" dirty="0"/>
              <a:t>will be counted as not proficient in the Achievement score calculation. If a school has 40 </a:t>
            </a:r>
            <a:r>
              <a:rPr lang="en-US" sz="2400" b="1" dirty="0" smtClean="0"/>
              <a:t>or fewer </a:t>
            </a:r>
            <a:r>
              <a:rPr lang="en-US" sz="2400" b="1" dirty="0"/>
              <a:t>students enrolled in the assessed grades (3‐10), the requirements for participation are satisfied </a:t>
            </a:r>
            <a:r>
              <a:rPr lang="en-US" sz="2400" b="1" dirty="0" smtClean="0"/>
              <a:t>if two </a:t>
            </a:r>
            <a:r>
              <a:rPr lang="en-US" sz="2400" b="1" dirty="0"/>
              <a:t>or fewer students do not participate in the state assessments</a:t>
            </a:r>
            <a:r>
              <a:rPr lang="en-US" sz="2400" b="1" dirty="0" smtClean="0"/>
              <a:t>.</a:t>
            </a:r>
          </a:p>
        </p:txBody>
      </p:sp>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711250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z="2800" smtClean="0">
                <a:solidFill>
                  <a:prstClr val="black">
                    <a:tint val="75000"/>
                  </a:prstClr>
                </a:solidFill>
              </a:rPr>
              <a:pPr/>
              <a:t>14</a:t>
            </a:fld>
            <a:endParaRPr lang="en-US" sz="2800">
              <a:solidFill>
                <a:prstClr val="black">
                  <a:tint val="75000"/>
                </a:prstClr>
              </a:solidFill>
            </a:endParaRPr>
          </a:p>
        </p:txBody>
      </p:sp>
      <p:sp>
        <p:nvSpPr>
          <p:cNvPr id="6" name="TextBox 5"/>
          <p:cNvSpPr txBox="1"/>
          <p:nvPr/>
        </p:nvSpPr>
        <p:spPr>
          <a:xfrm>
            <a:off x="152400" y="152400"/>
            <a:ext cx="3810000" cy="1200329"/>
          </a:xfrm>
          <a:prstGeom prst="rect">
            <a:avLst/>
          </a:prstGeom>
          <a:solidFill>
            <a:schemeClr val="bg1"/>
          </a:solidFill>
        </p:spPr>
        <p:txBody>
          <a:bodyPr wrap="square" rtlCol="0">
            <a:spAutoFit/>
          </a:bodyPr>
          <a:lstStyle/>
          <a:p>
            <a:r>
              <a:rPr lang="en-US" sz="3600" b="1" dirty="0" smtClean="0">
                <a:solidFill>
                  <a:srgbClr val="FF6600"/>
                </a:solidFill>
              </a:rPr>
              <a:t>Participation</a:t>
            </a:r>
          </a:p>
          <a:p>
            <a:r>
              <a:rPr lang="en-US" sz="3600" b="1" dirty="0" smtClean="0">
                <a:solidFill>
                  <a:srgbClr val="FF6600"/>
                </a:solidFill>
              </a:rPr>
              <a:t>Grades </a:t>
            </a:r>
            <a:r>
              <a:rPr lang="en-US" sz="3600" b="1" dirty="0" smtClean="0">
                <a:solidFill>
                  <a:srgbClr val="FF0000"/>
                </a:solidFill>
              </a:rPr>
              <a:t>3-10</a:t>
            </a:r>
            <a:endParaRPr lang="en-US" sz="36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28872079"/>
              </p:ext>
            </p:extLst>
          </p:nvPr>
        </p:nvGraphicFramePr>
        <p:xfrm>
          <a:off x="180110" y="3810001"/>
          <a:ext cx="8049490" cy="2133600"/>
        </p:xfrm>
        <a:graphic>
          <a:graphicData uri="http://schemas.openxmlformats.org/drawingml/2006/table">
            <a:tbl>
              <a:tblPr firstRow="1" bandRow="1">
                <a:tableStyleId>{5940675A-B579-460E-94D1-54222C63F5DA}</a:tableStyleId>
              </a:tblPr>
              <a:tblGrid>
                <a:gridCol w="1609898"/>
                <a:gridCol w="1410392"/>
                <a:gridCol w="1809404"/>
                <a:gridCol w="1848196"/>
                <a:gridCol w="1371600"/>
              </a:tblGrid>
              <a:tr h="1224544">
                <a:tc>
                  <a:txBody>
                    <a:bodyPr/>
                    <a:lstStyle/>
                    <a:p>
                      <a:r>
                        <a:rPr lang="en-US" sz="2400" dirty="0" smtClean="0"/>
                        <a:t>Number enrolled</a:t>
                      </a:r>
                      <a:endParaRPr lang="en-US" sz="2400" dirty="0"/>
                    </a:p>
                  </a:txBody>
                  <a:tcPr/>
                </a:tc>
                <a:tc>
                  <a:txBody>
                    <a:bodyPr/>
                    <a:lstStyle/>
                    <a:p>
                      <a:r>
                        <a:rPr lang="en-US" sz="2400" dirty="0" smtClean="0"/>
                        <a:t>Number tested</a:t>
                      </a:r>
                      <a:endParaRPr lang="en-US" sz="2400" dirty="0"/>
                    </a:p>
                  </a:txBody>
                  <a:tcPr/>
                </a:tc>
                <a:tc>
                  <a:txBody>
                    <a:bodyPr/>
                    <a:lstStyle/>
                    <a:p>
                      <a:r>
                        <a:rPr lang="en-US" sz="2400" dirty="0" smtClean="0"/>
                        <a:t>Participation rate</a:t>
                      </a:r>
                      <a:endParaRPr lang="en-US" sz="2400" dirty="0"/>
                    </a:p>
                  </a:txBody>
                  <a:tcPr/>
                </a:tc>
                <a:tc>
                  <a:txBody>
                    <a:bodyPr/>
                    <a:lstStyle/>
                    <a:p>
                      <a:r>
                        <a:rPr lang="en-US" sz="2400" dirty="0" smtClean="0"/>
                        <a:t>Met Participation rate</a:t>
                      </a:r>
                      <a:endParaRPr lang="en-US" sz="2400" dirty="0"/>
                    </a:p>
                  </a:txBody>
                  <a:tcPr/>
                </a:tc>
                <a:tc>
                  <a:txBody>
                    <a:bodyPr/>
                    <a:lstStyle/>
                    <a:p>
                      <a:r>
                        <a:rPr lang="en-US" sz="2400" dirty="0" smtClean="0"/>
                        <a:t>Points</a:t>
                      </a:r>
                    </a:p>
                  </a:txBody>
                  <a:tcPr/>
                </a:tc>
              </a:tr>
              <a:tr h="909056">
                <a:tc>
                  <a:txBody>
                    <a:bodyPr/>
                    <a:lstStyle/>
                    <a:p>
                      <a:r>
                        <a:rPr lang="en-US" sz="2400" dirty="0" smtClean="0"/>
                        <a:t>200</a:t>
                      </a:r>
                      <a:endParaRPr lang="en-US" sz="2400" dirty="0"/>
                    </a:p>
                  </a:txBody>
                  <a:tcPr/>
                </a:tc>
                <a:tc>
                  <a:txBody>
                    <a:bodyPr/>
                    <a:lstStyle/>
                    <a:p>
                      <a:r>
                        <a:rPr lang="en-US" sz="2400" dirty="0" smtClean="0"/>
                        <a:t>200</a:t>
                      </a:r>
                      <a:endParaRPr lang="en-US" sz="2400" dirty="0"/>
                    </a:p>
                  </a:txBody>
                  <a:tcPr/>
                </a:tc>
                <a:tc>
                  <a:txBody>
                    <a:bodyPr/>
                    <a:lstStyle/>
                    <a:p>
                      <a:r>
                        <a:rPr lang="en-US" sz="2400" dirty="0" smtClean="0"/>
                        <a:t>100%</a:t>
                      </a:r>
                      <a:endParaRPr lang="en-US" sz="2400" dirty="0"/>
                    </a:p>
                  </a:txBody>
                  <a:tcPr/>
                </a:tc>
                <a:tc>
                  <a:txBody>
                    <a:bodyPr/>
                    <a:lstStyle/>
                    <a:p>
                      <a:r>
                        <a:rPr lang="en-US" sz="2400" dirty="0" smtClean="0"/>
                        <a:t>Yes</a:t>
                      </a:r>
                      <a:endParaRPr lang="en-US" sz="2400" dirty="0"/>
                    </a:p>
                  </a:txBody>
                  <a:tcPr/>
                </a:tc>
                <a:tc>
                  <a:txBody>
                    <a:bodyPr/>
                    <a:lstStyle/>
                    <a:p>
                      <a:r>
                        <a:rPr lang="en-US" sz="2400" dirty="0" smtClean="0"/>
                        <a:t>None…</a:t>
                      </a:r>
                      <a:endParaRPr lang="en-US" sz="2400" dirty="0"/>
                    </a:p>
                  </a:txBody>
                  <a:tcP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66226331"/>
              </p:ext>
            </p:extLst>
          </p:nvPr>
        </p:nvGraphicFramePr>
        <p:xfrm>
          <a:off x="3211513" y="492246"/>
          <a:ext cx="4256087" cy="2974975"/>
        </p:xfrm>
        <a:graphic>
          <a:graphicData uri="http://schemas.openxmlformats.org/presentationml/2006/ole">
            <mc:AlternateContent xmlns:mc="http://schemas.openxmlformats.org/markup-compatibility/2006">
              <mc:Choice xmlns:v="urn:schemas-microsoft-com:vml" Requires="v">
                <p:oleObj spid="_x0000_s9261" name="Document" r:id="rId4" imgW="9994900" imgH="6985000" progId="Word.Document.12">
                  <p:embed/>
                </p:oleObj>
              </mc:Choice>
              <mc:Fallback>
                <p:oleObj name="Document" r:id="rId4" imgW="9994900" imgH="6985000" progId="Word.Document.12">
                  <p:embed/>
                  <p:pic>
                    <p:nvPicPr>
                      <p:cNvPr id="0" name=""/>
                      <p:cNvPicPr>
                        <a:picLocks noChangeAspect="1" noChangeArrowheads="1"/>
                      </p:cNvPicPr>
                      <p:nvPr/>
                    </p:nvPicPr>
                    <p:blipFill>
                      <a:blip r:embed="rId5"/>
                      <a:srcRect/>
                      <a:stretch>
                        <a:fillRect/>
                      </a:stretch>
                    </p:blipFill>
                    <p:spPr bwMode="auto">
                      <a:xfrm>
                        <a:off x="3211513" y="492246"/>
                        <a:ext cx="4256087" cy="2974975"/>
                      </a:xfrm>
                      <a:prstGeom prst="rect">
                        <a:avLst/>
                      </a:prstGeom>
                      <a:noFill/>
                      <a:ln w="38100">
                        <a:solidFill>
                          <a:schemeClr val="accent1">
                            <a:lumMod val="75000"/>
                          </a:schemeClr>
                        </a:solidFill>
                      </a:ln>
                    </p:spPr>
                  </p:pic>
                </p:oleObj>
              </mc:Fallback>
            </mc:AlternateContent>
          </a:graphicData>
        </a:graphic>
      </p:graphicFrame>
    </p:spTree>
    <p:extLst>
      <p:ext uri="{BB962C8B-B14F-4D97-AF65-F5344CB8AC3E}">
        <p14:creationId xmlns:p14="http://schemas.microsoft.com/office/powerpoint/2010/main" val="3541201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15</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618"/>
            <a:ext cx="8382000" cy="6882617"/>
          </a:xfrm>
          <a:prstGeom prst="rect">
            <a:avLst/>
          </a:prstGeom>
          <a:noFill/>
        </p:spPr>
      </p:pic>
    </p:spTree>
    <p:extLst>
      <p:ext uri="{BB962C8B-B14F-4D97-AF65-F5344CB8AC3E}">
        <p14:creationId xmlns:p14="http://schemas.microsoft.com/office/powerpoint/2010/main" val="528629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solidFill>
                  <a:schemeClr val="accent1">
                    <a:lumMod val="75000"/>
                  </a:schemeClr>
                </a:solidFill>
              </a:rPr>
              <a:t>Academic Achievement</a:t>
            </a:r>
            <a:endParaRPr lang="en-US" sz="4000" b="1" dirty="0">
              <a:solidFill>
                <a:schemeClr val="accent1">
                  <a:lumMod val="75000"/>
                </a:schemeClr>
              </a:solidFill>
            </a:endParaRPr>
          </a:p>
        </p:txBody>
      </p:sp>
      <p:sp>
        <p:nvSpPr>
          <p:cNvPr id="11" name="Content Placeholder 10"/>
          <p:cNvSpPr>
            <a:spLocks noGrp="1"/>
          </p:cNvSpPr>
          <p:nvPr>
            <p:ph idx="1"/>
          </p:nvPr>
        </p:nvSpPr>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16</a:t>
            </a:fld>
            <a:endParaRPr lang="en-US" dirty="0"/>
          </a:p>
        </p:txBody>
      </p:sp>
      <p:sp>
        <p:nvSpPr>
          <p:cNvPr id="3" name="TextBox 2"/>
          <p:cNvSpPr txBox="1"/>
          <p:nvPr/>
        </p:nvSpPr>
        <p:spPr>
          <a:xfrm>
            <a:off x="381000" y="1295400"/>
            <a:ext cx="7848600" cy="5293757"/>
          </a:xfrm>
          <a:prstGeom prst="rect">
            <a:avLst/>
          </a:prstGeom>
          <a:noFill/>
        </p:spPr>
        <p:txBody>
          <a:bodyPr wrap="square" rtlCol="0">
            <a:spAutoFit/>
          </a:bodyPr>
          <a:lstStyle/>
          <a:p>
            <a:r>
              <a:rPr lang="en-US" sz="2600" dirty="0"/>
              <a:t>A</a:t>
            </a:r>
            <a:r>
              <a:rPr lang="en-US" sz="2600" dirty="0" smtClean="0"/>
              <a:t>verage of  % of students proficient or above in reading, writing, and math.</a:t>
            </a:r>
          </a:p>
          <a:p>
            <a:endParaRPr lang="en-US" sz="2600" dirty="0"/>
          </a:p>
          <a:p>
            <a:r>
              <a:rPr lang="en-US" sz="2600" dirty="0" smtClean="0"/>
              <a:t>Example:  100 students tested</a:t>
            </a:r>
          </a:p>
          <a:p>
            <a:pPr marL="285750" indent="-285750">
              <a:buFont typeface="Arial" pitchFamily="34" charset="0"/>
              <a:buChar char="•"/>
            </a:pPr>
            <a:r>
              <a:rPr lang="en-US" sz="2600" dirty="0" smtClean="0"/>
              <a:t>85% proficient in reading = 85 students</a:t>
            </a:r>
          </a:p>
          <a:p>
            <a:pPr marL="285750" indent="-285750">
              <a:buFont typeface="Arial" pitchFamily="34" charset="0"/>
              <a:buChar char="•"/>
            </a:pPr>
            <a:r>
              <a:rPr lang="en-US" sz="2600" dirty="0" smtClean="0"/>
              <a:t>80% proficient in writing = 80 students</a:t>
            </a:r>
          </a:p>
          <a:p>
            <a:pPr marL="285750" indent="-285750">
              <a:buFont typeface="Arial" pitchFamily="34" charset="0"/>
              <a:buChar char="•"/>
            </a:pPr>
            <a:r>
              <a:rPr lang="en-US" sz="2600" dirty="0" smtClean="0"/>
              <a:t>75% proficient in math = 75 students</a:t>
            </a:r>
          </a:p>
          <a:p>
            <a:endParaRPr lang="en-US" sz="2600" dirty="0" smtClean="0"/>
          </a:p>
          <a:p>
            <a:r>
              <a:rPr lang="en-US" sz="2600" dirty="0" smtClean="0"/>
              <a:t>Total # proficient R, W, M</a:t>
            </a:r>
          </a:p>
          <a:p>
            <a:pPr marL="285750" indent="-285750">
              <a:buFont typeface="Arial" pitchFamily="34" charset="0"/>
              <a:buChar char="•"/>
            </a:pPr>
            <a:r>
              <a:rPr lang="en-US" sz="2600" dirty="0" smtClean="0"/>
              <a:t>85 students + 80 students + 75 students = 240 students</a:t>
            </a:r>
          </a:p>
          <a:p>
            <a:endParaRPr lang="en-US" sz="2600" dirty="0" smtClean="0"/>
          </a:p>
          <a:p>
            <a:r>
              <a:rPr lang="en-US" sz="2600" dirty="0" smtClean="0"/>
              <a:t>Average % proficient</a:t>
            </a:r>
          </a:p>
          <a:p>
            <a:pPr marL="285750" indent="-285750">
              <a:buFont typeface="Arial" pitchFamily="34" charset="0"/>
              <a:buChar char="•"/>
            </a:pPr>
            <a:r>
              <a:rPr lang="en-US" sz="2600" dirty="0" smtClean="0"/>
              <a:t>240 students / 300 tested students = 80% proficient</a:t>
            </a:r>
          </a:p>
        </p:txBody>
      </p:sp>
    </p:spTree>
    <p:extLst>
      <p:ext uri="{BB962C8B-B14F-4D97-AF65-F5344CB8AC3E}">
        <p14:creationId xmlns:p14="http://schemas.microsoft.com/office/powerpoint/2010/main" val="719737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17</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274"/>
            <a:ext cx="8458200" cy="6896274"/>
          </a:xfrm>
          <a:prstGeom prst="rect">
            <a:avLst/>
          </a:prstGeom>
          <a:noFill/>
        </p:spPr>
      </p:pic>
      <p:sp>
        <p:nvSpPr>
          <p:cNvPr id="8" name="TextBox 7"/>
          <p:cNvSpPr txBox="1"/>
          <p:nvPr/>
        </p:nvSpPr>
        <p:spPr>
          <a:xfrm>
            <a:off x="4635500" y="1905000"/>
            <a:ext cx="3898900" cy="461665"/>
          </a:xfrm>
          <a:prstGeom prst="rect">
            <a:avLst/>
          </a:prstGeom>
          <a:solidFill>
            <a:srgbClr val="FFC000"/>
          </a:solidFill>
          <a:ln>
            <a:solidFill>
              <a:schemeClr val="tx1"/>
            </a:solidFill>
          </a:ln>
        </p:spPr>
        <p:txBody>
          <a:bodyPr wrap="square" rtlCol="0">
            <a:spAutoFit/>
          </a:bodyPr>
          <a:lstStyle/>
          <a:p>
            <a:r>
              <a:rPr lang="en-US" sz="2400" b="1" dirty="0" smtClean="0"/>
              <a:t>80 x 35% = 28 ASPI points</a:t>
            </a:r>
            <a:endParaRPr lang="en-US" sz="2400" b="1" dirty="0"/>
          </a:p>
        </p:txBody>
      </p:sp>
    </p:spTree>
    <p:extLst>
      <p:ext uri="{BB962C8B-B14F-4D97-AF65-F5344CB8AC3E}">
        <p14:creationId xmlns:p14="http://schemas.microsoft.com/office/powerpoint/2010/main" val="4086101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z="2800" smtClean="0">
                <a:solidFill>
                  <a:prstClr val="black">
                    <a:tint val="75000"/>
                  </a:prstClr>
                </a:solidFill>
              </a:rPr>
              <a:pPr/>
              <a:t>18</a:t>
            </a:fld>
            <a:endParaRPr lang="en-US" sz="280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13983940"/>
              </p:ext>
            </p:extLst>
          </p:nvPr>
        </p:nvGraphicFramePr>
        <p:xfrm>
          <a:off x="228600" y="3738879"/>
          <a:ext cx="8001000" cy="1595121"/>
        </p:xfrm>
        <a:graphic>
          <a:graphicData uri="http://schemas.openxmlformats.org/drawingml/2006/table">
            <a:tbl>
              <a:tblPr firstRow="1" bandRow="1">
                <a:tableStyleId>{5940675A-B579-460E-94D1-54222C63F5DA}</a:tableStyleId>
              </a:tblPr>
              <a:tblGrid>
                <a:gridCol w="1333500"/>
                <a:gridCol w="1333500"/>
                <a:gridCol w="1333500"/>
                <a:gridCol w="1333500"/>
                <a:gridCol w="1333500"/>
                <a:gridCol w="1333500"/>
              </a:tblGrid>
              <a:tr h="531707">
                <a:tc gridSpan="2">
                  <a:txBody>
                    <a:bodyPr/>
                    <a:lstStyle/>
                    <a:p>
                      <a:pPr algn="ctr"/>
                      <a:r>
                        <a:rPr lang="en-US" sz="2400" dirty="0" smtClean="0"/>
                        <a:t>Reading</a:t>
                      </a:r>
                      <a:endParaRPr lang="en-US" sz="2400" dirty="0"/>
                    </a:p>
                  </a:txBody>
                  <a:tcPr/>
                </a:tc>
                <a:tc hMerge="1">
                  <a:txBody>
                    <a:bodyPr/>
                    <a:lstStyle/>
                    <a:p>
                      <a:endParaRPr lang="en-US" dirty="0"/>
                    </a:p>
                  </a:txBody>
                  <a:tcPr/>
                </a:tc>
                <a:tc gridSpan="2">
                  <a:txBody>
                    <a:bodyPr/>
                    <a:lstStyle/>
                    <a:p>
                      <a:pPr algn="ctr"/>
                      <a:r>
                        <a:rPr lang="en-US" sz="2400" dirty="0" smtClean="0"/>
                        <a:t>Writing</a:t>
                      </a:r>
                      <a:endParaRPr lang="en-US" sz="2400" dirty="0"/>
                    </a:p>
                  </a:txBody>
                  <a:tcPr/>
                </a:tc>
                <a:tc hMerge="1">
                  <a:txBody>
                    <a:bodyPr/>
                    <a:lstStyle/>
                    <a:p>
                      <a:endParaRPr lang="en-US" dirty="0"/>
                    </a:p>
                  </a:txBody>
                  <a:tcPr/>
                </a:tc>
                <a:tc gridSpan="2">
                  <a:txBody>
                    <a:bodyPr/>
                    <a:lstStyle/>
                    <a:p>
                      <a:pPr algn="ctr"/>
                      <a:r>
                        <a:rPr lang="en-US" sz="2400" dirty="0" smtClean="0"/>
                        <a:t>Math</a:t>
                      </a:r>
                      <a:endParaRPr lang="en-US" sz="2400" dirty="0"/>
                    </a:p>
                  </a:txBody>
                  <a:tcPr/>
                </a:tc>
                <a:tc hMerge="1">
                  <a:txBody>
                    <a:bodyPr/>
                    <a:lstStyle/>
                    <a:p>
                      <a:endParaRPr lang="en-US" dirty="0"/>
                    </a:p>
                  </a:txBody>
                  <a:tcPr/>
                </a:tc>
              </a:tr>
              <a:tr h="531707">
                <a:tc>
                  <a:txBody>
                    <a:bodyPr/>
                    <a:lstStyle/>
                    <a:p>
                      <a:r>
                        <a:rPr lang="en-US" sz="2000" dirty="0" smtClean="0"/>
                        <a:t>Count Prof</a:t>
                      </a:r>
                      <a:endParaRPr lang="en-US" sz="2000" dirty="0"/>
                    </a:p>
                  </a:txBody>
                  <a:tcPr/>
                </a:tc>
                <a:tc>
                  <a:txBody>
                    <a:bodyPr/>
                    <a:lstStyle/>
                    <a:p>
                      <a:r>
                        <a:rPr lang="en-US" sz="2000" dirty="0" err="1" smtClean="0"/>
                        <a:t>Pct</a:t>
                      </a:r>
                      <a:r>
                        <a:rPr lang="en-US" sz="2000" baseline="0" dirty="0" smtClean="0"/>
                        <a:t> Prof</a:t>
                      </a:r>
                      <a:endParaRPr lang="en-US" sz="2000" dirty="0"/>
                    </a:p>
                  </a:txBody>
                  <a:tcPr/>
                </a:tc>
                <a:tc>
                  <a:txBody>
                    <a:bodyPr/>
                    <a:lstStyle/>
                    <a:p>
                      <a:r>
                        <a:rPr lang="en-US" sz="2000" dirty="0" smtClean="0"/>
                        <a:t>Count Prof</a:t>
                      </a:r>
                      <a:endParaRPr lang="en-US" sz="2000" dirty="0"/>
                    </a:p>
                  </a:txBody>
                  <a:tcPr/>
                </a:tc>
                <a:tc>
                  <a:txBody>
                    <a:bodyPr/>
                    <a:lstStyle/>
                    <a:p>
                      <a:r>
                        <a:rPr lang="en-US" sz="2000" dirty="0" err="1" smtClean="0"/>
                        <a:t>Pct</a:t>
                      </a:r>
                      <a:r>
                        <a:rPr lang="en-US" sz="2000" baseline="0" dirty="0" smtClean="0"/>
                        <a:t> Prof</a:t>
                      </a:r>
                      <a:endParaRPr lang="en-US" sz="2000" dirty="0"/>
                    </a:p>
                  </a:txBody>
                  <a:tcPr/>
                </a:tc>
                <a:tc>
                  <a:txBody>
                    <a:bodyPr/>
                    <a:lstStyle/>
                    <a:p>
                      <a:r>
                        <a:rPr lang="en-US" sz="2000" dirty="0" smtClean="0"/>
                        <a:t>Count Prof</a:t>
                      </a:r>
                      <a:endParaRPr lang="en-US" sz="2000" dirty="0"/>
                    </a:p>
                  </a:txBody>
                  <a:tcPr/>
                </a:tc>
                <a:tc>
                  <a:txBody>
                    <a:bodyPr/>
                    <a:lstStyle/>
                    <a:p>
                      <a:r>
                        <a:rPr lang="en-US" sz="2000" dirty="0" err="1" smtClean="0"/>
                        <a:t>Pct</a:t>
                      </a:r>
                      <a:r>
                        <a:rPr lang="en-US" sz="2000" baseline="0" dirty="0" smtClean="0"/>
                        <a:t> Prof</a:t>
                      </a:r>
                      <a:endParaRPr lang="en-US" sz="2000" dirty="0"/>
                    </a:p>
                  </a:txBody>
                  <a:tcPr/>
                </a:tc>
              </a:tr>
              <a:tr h="531707">
                <a:tc>
                  <a:txBody>
                    <a:bodyPr/>
                    <a:lstStyle/>
                    <a:p>
                      <a:r>
                        <a:rPr lang="en-US" sz="2400" dirty="0" smtClean="0"/>
                        <a:t>85</a:t>
                      </a:r>
                      <a:endParaRPr lang="en-US" sz="2400" dirty="0"/>
                    </a:p>
                  </a:txBody>
                  <a:tcPr/>
                </a:tc>
                <a:tc>
                  <a:txBody>
                    <a:bodyPr/>
                    <a:lstStyle/>
                    <a:p>
                      <a:r>
                        <a:rPr lang="en-US" sz="2400" dirty="0" smtClean="0"/>
                        <a:t>85%</a:t>
                      </a:r>
                      <a:endParaRPr lang="en-US" sz="2400" dirty="0"/>
                    </a:p>
                  </a:txBody>
                  <a:tcPr/>
                </a:tc>
                <a:tc>
                  <a:txBody>
                    <a:bodyPr/>
                    <a:lstStyle/>
                    <a:p>
                      <a:r>
                        <a:rPr lang="en-US" sz="2400" dirty="0" smtClean="0"/>
                        <a:t>80</a:t>
                      </a:r>
                      <a:endParaRPr lang="en-US" sz="2400" dirty="0"/>
                    </a:p>
                  </a:txBody>
                  <a:tcPr/>
                </a:tc>
                <a:tc>
                  <a:txBody>
                    <a:bodyPr/>
                    <a:lstStyle/>
                    <a:p>
                      <a:r>
                        <a:rPr lang="en-US" sz="2400" dirty="0" smtClean="0"/>
                        <a:t>80%</a:t>
                      </a:r>
                      <a:endParaRPr lang="en-US" sz="2400" dirty="0"/>
                    </a:p>
                  </a:txBody>
                  <a:tcPr/>
                </a:tc>
                <a:tc>
                  <a:txBody>
                    <a:bodyPr/>
                    <a:lstStyle/>
                    <a:p>
                      <a:r>
                        <a:rPr lang="en-US" sz="2400" dirty="0" smtClean="0"/>
                        <a:t>75</a:t>
                      </a:r>
                      <a:endParaRPr lang="en-US" sz="2400" dirty="0"/>
                    </a:p>
                  </a:txBody>
                  <a:tcPr/>
                </a:tc>
                <a:tc>
                  <a:txBody>
                    <a:bodyPr/>
                    <a:lstStyle/>
                    <a:p>
                      <a:r>
                        <a:rPr lang="en-US" sz="2400" dirty="0" smtClean="0"/>
                        <a:t>75%</a:t>
                      </a:r>
                      <a:endParaRPr lang="en-US" sz="2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06581348"/>
              </p:ext>
            </p:extLst>
          </p:nvPr>
        </p:nvGraphicFramePr>
        <p:xfrm>
          <a:off x="685800" y="5791200"/>
          <a:ext cx="7086600" cy="914400"/>
        </p:xfrm>
        <a:graphic>
          <a:graphicData uri="http://schemas.openxmlformats.org/drawingml/2006/table">
            <a:tbl>
              <a:tblPr firstRow="1" bandRow="1">
                <a:tableStyleId>{2D5ABB26-0587-4C30-8999-92F81FD0307C}</a:tableStyleId>
              </a:tblPr>
              <a:tblGrid>
                <a:gridCol w="2362200"/>
                <a:gridCol w="2362200"/>
                <a:gridCol w="2362200"/>
              </a:tblGrid>
              <a:tr h="408940">
                <a:tc>
                  <a:txBody>
                    <a:bodyPr/>
                    <a:lstStyle/>
                    <a:p>
                      <a:r>
                        <a:rPr lang="en-US" sz="2400" dirty="0" smtClean="0"/>
                        <a:t>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Weighting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ASPI 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8940">
                <a:tc>
                  <a:txBody>
                    <a:bodyPr/>
                    <a:lstStyle/>
                    <a:p>
                      <a:r>
                        <a:rPr lang="en-US" sz="2400" dirty="0" smtClean="0"/>
                        <a:t>80.00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0.35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28</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26428316"/>
              </p:ext>
            </p:extLst>
          </p:nvPr>
        </p:nvGraphicFramePr>
        <p:xfrm>
          <a:off x="4081944" y="533400"/>
          <a:ext cx="4253240" cy="2971800"/>
        </p:xfrm>
        <a:graphic>
          <a:graphicData uri="http://schemas.openxmlformats.org/presentationml/2006/ole">
            <mc:AlternateContent xmlns:mc="http://schemas.openxmlformats.org/markup-compatibility/2006">
              <mc:Choice xmlns:v="urn:schemas-microsoft-com:vml" Requires="v">
                <p:oleObj spid="_x0000_s2134" name="Document" r:id="rId4" imgW="9992941" imgH="6979441" progId="Word.Document.12">
                  <p:embed/>
                </p:oleObj>
              </mc:Choice>
              <mc:Fallback>
                <p:oleObj name="Document" r:id="rId4" imgW="9992941" imgH="6979441" progId="Word.Document.12">
                  <p:embed/>
                  <p:pic>
                    <p:nvPicPr>
                      <p:cNvPr id="0" name="Object 2"/>
                      <p:cNvPicPr>
                        <a:picLocks noChangeAspect="1" noChangeArrowheads="1"/>
                      </p:cNvPicPr>
                      <p:nvPr/>
                    </p:nvPicPr>
                    <p:blipFill>
                      <a:blip r:embed="rId5"/>
                      <a:srcRect/>
                      <a:stretch>
                        <a:fillRect/>
                      </a:stretch>
                    </p:blipFill>
                    <p:spPr bwMode="auto">
                      <a:xfrm>
                        <a:off x="4081944" y="533400"/>
                        <a:ext cx="4253240" cy="2971800"/>
                      </a:xfrm>
                      <a:prstGeom prst="rect">
                        <a:avLst/>
                      </a:prstGeom>
                      <a:noFill/>
                      <a:ln w="38100">
                        <a:solidFill>
                          <a:schemeClr val="accent1">
                            <a:lumMod val="75000"/>
                          </a:schemeClr>
                        </a:solidFill>
                      </a:ln>
                    </p:spPr>
                  </p:pic>
                </p:oleObj>
              </mc:Fallback>
            </mc:AlternateContent>
          </a:graphicData>
        </a:graphic>
      </p:graphicFrame>
      <p:sp>
        <p:nvSpPr>
          <p:cNvPr id="6" name="TextBox 5"/>
          <p:cNvSpPr txBox="1"/>
          <p:nvPr/>
        </p:nvSpPr>
        <p:spPr>
          <a:xfrm>
            <a:off x="152400" y="152400"/>
            <a:ext cx="4419600" cy="584775"/>
          </a:xfrm>
          <a:prstGeom prst="rect">
            <a:avLst/>
          </a:prstGeom>
          <a:solidFill>
            <a:schemeClr val="bg1"/>
          </a:solidFill>
        </p:spPr>
        <p:txBody>
          <a:bodyPr wrap="square" rtlCol="0">
            <a:spAutoFit/>
          </a:bodyPr>
          <a:lstStyle/>
          <a:p>
            <a:r>
              <a:rPr lang="en-US" sz="3200" b="1" dirty="0">
                <a:solidFill>
                  <a:schemeClr val="accent1">
                    <a:lumMod val="75000"/>
                  </a:schemeClr>
                </a:solidFill>
              </a:rPr>
              <a:t>Academic Achievement</a:t>
            </a:r>
            <a:endParaRPr lang="en-US" sz="3200" dirty="0"/>
          </a:p>
        </p:txBody>
      </p:sp>
    </p:spTree>
    <p:extLst>
      <p:ext uri="{BB962C8B-B14F-4D97-AF65-F5344CB8AC3E}">
        <p14:creationId xmlns:p14="http://schemas.microsoft.com/office/powerpoint/2010/main" val="4109764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School Progress</a:t>
            </a:r>
            <a:endParaRPr lang="en-US" sz="4000" dirty="0">
              <a:solidFill>
                <a:srgbClr val="C00000"/>
              </a:solidFill>
            </a:endParaRPr>
          </a:p>
        </p:txBody>
      </p:sp>
      <p:sp>
        <p:nvSpPr>
          <p:cNvPr id="11" name="Content Placeholder 10"/>
          <p:cNvSpPr>
            <a:spLocks noGrp="1"/>
          </p:cNvSpPr>
          <p:nvPr>
            <p:ph idx="1"/>
          </p:nvPr>
        </p:nvSpPr>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19</a:t>
            </a:fld>
            <a:endParaRPr lang="en-US" dirty="0"/>
          </a:p>
        </p:txBody>
      </p:sp>
      <p:sp>
        <p:nvSpPr>
          <p:cNvPr id="3" name="TextBox 2"/>
          <p:cNvSpPr txBox="1"/>
          <p:nvPr/>
        </p:nvSpPr>
        <p:spPr>
          <a:xfrm>
            <a:off x="381000" y="1371600"/>
            <a:ext cx="7848600" cy="4370427"/>
          </a:xfrm>
          <a:prstGeom prst="rect">
            <a:avLst/>
          </a:prstGeom>
          <a:noFill/>
        </p:spPr>
        <p:txBody>
          <a:bodyPr wrap="square" rtlCol="0">
            <a:spAutoFit/>
          </a:bodyPr>
          <a:lstStyle/>
          <a:p>
            <a:r>
              <a:rPr lang="en-US" sz="2800" dirty="0" smtClean="0"/>
              <a:t>The progress from the previous year’s Standards Based Assessments</a:t>
            </a:r>
            <a:r>
              <a:rPr lang="en-US" sz="2600" dirty="0" smtClean="0"/>
              <a:t>.</a:t>
            </a:r>
          </a:p>
          <a:p>
            <a:endParaRPr lang="en-US" sz="2600" dirty="0"/>
          </a:p>
          <a:p>
            <a:r>
              <a:rPr lang="en-US" sz="2800" dirty="0" smtClean="0"/>
              <a:t>Calculated </a:t>
            </a:r>
            <a:r>
              <a:rPr lang="en-US" sz="2800" dirty="0"/>
              <a:t>for five groups of students: All </a:t>
            </a:r>
            <a:r>
              <a:rPr lang="en-US" sz="2800" dirty="0" smtClean="0"/>
              <a:t>Students &amp; the </a:t>
            </a:r>
            <a:r>
              <a:rPr lang="en-US" sz="2800" dirty="0"/>
              <a:t>four subgroups of students with the highest achievement gaps in </a:t>
            </a:r>
            <a:r>
              <a:rPr lang="en-US" sz="2800" dirty="0" smtClean="0"/>
              <a:t>Alaska: </a:t>
            </a:r>
          </a:p>
          <a:p>
            <a:pPr marL="457200" indent="-457200">
              <a:buFont typeface="Arial"/>
              <a:buChar char="•"/>
            </a:pPr>
            <a:r>
              <a:rPr lang="en-US" sz="2800" dirty="0" smtClean="0"/>
              <a:t>Alaska Native</a:t>
            </a:r>
          </a:p>
          <a:p>
            <a:pPr marL="457200" indent="-457200">
              <a:buFont typeface="Arial"/>
              <a:buChar char="•"/>
            </a:pPr>
            <a:r>
              <a:rPr lang="en-US" sz="2800" dirty="0" smtClean="0"/>
              <a:t>Economically Disadvantaged</a:t>
            </a:r>
          </a:p>
          <a:p>
            <a:pPr marL="457200" indent="-457200">
              <a:buFont typeface="Arial"/>
              <a:buChar char="•"/>
            </a:pPr>
            <a:r>
              <a:rPr lang="en-US" sz="2800" dirty="0" smtClean="0"/>
              <a:t>Limited </a:t>
            </a:r>
            <a:r>
              <a:rPr lang="en-US" sz="2800" dirty="0"/>
              <a:t>English </a:t>
            </a:r>
            <a:r>
              <a:rPr lang="en-US" sz="2800" dirty="0" smtClean="0"/>
              <a:t>Proficient</a:t>
            </a:r>
            <a:endParaRPr lang="en-US" sz="2800" dirty="0"/>
          </a:p>
          <a:p>
            <a:pPr marL="457200" indent="-457200">
              <a:buFont typeface="Arial"/>
              <a:buChar char="•"/>
            </a:pPr>
            <a:r>
              <a:rPr lang="en-US" sz="2800" dirty="0" smtClean="0"/>
              <a:t>Students </a:t>
            </a:r>
            <a:r>
              <a:rPr lang="en-US" sz="2800" dirty="0"/>
              <a:t>with </a:t>
            </a:r>
            <a:r>
              <a:rPr lang="en-US" sz="2800" dirty="0" smtClean="0"/>
              <a:t>Disabilities</a:t>
            </a:r>
            <a:endParaRPr lang="en-US" sz="2800" dirty="0"/>
          </a:p>
        </p:txBody>
      </p:sp>
    </p:spTree>
    <p:extLst>
      <p:ext uri="{BB962C8B-B14F-4D97-AF65-F5344CB8AC3E}">
        <p14:creationId xmlns:p14="http://schemas.microsoft.com/office/powerpoint/2010/main" val="4038055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8-29 at 8.26.09 PM.png"/>
          <p:cNvPicPr>
            <a:picLocks noGrp="1" noChangeAspect="1"/>
          </p:cNvPicPr>
          <p:nvPr>
            <p:ph idx="1"/>
          </p:nvPr>
        </p:nvPicPr>
        <p:blipFill>
          <a:blip r:embed="rId3">
            <a:extLst>
              <a:ext uri="{28A0092B-C50C-407E-A947-70E740481C1C}">
                <a14:useLocalDpi xmlns:a14="http://schemas.microsoft.com/office/drawing/2010/main" val="0"/>
              </a:ext>
            </a:extLst>
          </a:blip>
          <a:srcRect l="-19787" r="-19787"/>
          <a:stretch>
            <a:fillRect/>
          </a:stretch>
        </p:blipFill>
        <p:spPr>
          <a:xfrm>
            <a:off x="0" y="838200"/>
            <a:ext cx="9136623" cy="5373044"/>
          </a:xfrm>
        </p:spPr>
      </p:pic>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2</a:t>
            </a:fld>
            <a:endParaRPr lang="en-US">
              <a:solidFill>
                <a:prstClr val="black">
                  <a:tint val="75000"/>
                </a:prstClr>
              </a:solidFill>
            </a:endParaRPr>
          </a:p>
        </p:txBody>
      </p:sp>
      <p:sp>
        <p:nvSpPr>
          <p:cNvPr id="6" name="Left Arrow 5"/>
          <p:cNvSpPr/>
          <p:nvPr/>
        </p:nvSpPr>
        <p:spPr>
          <a:xfrm rot="19496436">
            <a:off x="4145526" y="3004681"/>
            <a:ext cx="1066800" cy="38681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rot="15287142">
            <a:off x="3131125" y="5143322"/>
            <a:ext cx="944166" cy="420165"/>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814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20</a:t>
            </a:fld>
            <a:endParaRPr lang="en-US">
              <a:solidFill>
                <a:prstClr val="black">
                  <a:tint val="75000"/>
                </a:prstClr>
              </a:solidFill>
            </a:endParaRPr>
          </a:p>
        </p:txBody>
      </p:sp>
      <p:sp>
        <p:nvSpPr>
          <p:cNvPr id="5" name="Title 1"/>
          <p:cNvSpPr>
            <a:spLocks noGrp="1"/>
          </p:cNvSpPr>
          <p:nvPr>
            <p:ph type="title"/>
          </p:nvPr>
        </p:nvSpPr>
        <p:spPr>
          <a:xfrm>
            <a:off x="304800" y="228600"/>
            <a:ext cx="7986944" cy="1143000"/>
          </a:xfrm>
          <a:solidFill>
            <a:schemeClr val="accent2">
              <a:lumMod val="20000"/>
              <a:lumOff val="80000"/>
            </a:schemeClr>
          </a:solidFill>
        </p:spPr>
        <p:txBody>
          <a:bodyPr>
            <a:normAutofit/>
          </a:bodyPr>
          <a:lstStyle/>
          <a:p>
            <a:r>
              <a:rPr lang="en-US" sz="4000" b="1" i="1" dirty="0" smtClean="0">
                <a:solidFill>
                  <a:srgbClr val="C00000"/>
                </a:solidFill>
              </a:rPr>
              <a:t>School Progress: In the Future</a:t>
            </a:r>
            <a:endParaRPr lang="en-US" sz="4000" b="1" i="1" dirty="0">
              <a:solidFill>
                <a:srgbClr val="C00000"/>
              </a:solidFill>
            </a:endParaRPr>
          </a:p>
        </p:txBody>
      </p:sp>
      <p:sp>
        <p:nvSpPr>
          <p:cNvPr id="6" name="Content Placeholder 5"/>
          <p:cNvSpPr>
            <a:spLocks noGrp="1"/>
          </p:cNvSpPr>
          <p:nvPr>
            <p:ph idx="1"/>
          </p:nvPr>
        </p:nvSpPr>
        <p:spPr>
          <a:xfrm>
            <a:off x="457200" y="1600200"/>
            <a:ext cx="7696200" cy="3699474"/>
          </a:xfrm>
          <a:prstGeom prst="rect">
            <a:avLst/>
          </a:prstGeom>
        </p:spPr>
        <p:txBody>
          <a:bodyPr wrap="square">
            <a:spAutoFit/>
          </a:bodyPr>
          <a:lstStyle/>
          <a:p>
            <a:pPr marL="0" indent="0">
              <a:buNone/>
            </a:pPr>
            <a:r>
              <a:rPr lang="en-US" sz="2800" b="1" dirty="0" smtClean="0"/>
              <a:t>Vertically Aligned Assessments</a:t>
            </a:r>
          </a:p>
          <a:p>
            <a:r>
              <a:rPr lang="en-US" sz="2400" dirty="0" smtClean="0"/>
              <a:t>Features a continuous scale from </a:t>
            </a:r>
            <a:r>
              <a:rPr lang="en-US" sz="2400" dirty="0"/>
              <a:t>0 to </a:t>
            </a:r>
            <a:r>
              <a:rPr lang="en-US" sz="2400" dirty="0" smtClean="0"/>
              <a:t>infinity.</a:t>
            </a:r>
          </a:p>
          <a:p>
            <a:r>
              <a:rPr lang="en-US" sz="2400" b="1" dirty="0" smtClean="0"/>
              <a:t>The </a:t>
            </a:r>
            <a:r>
              <a:rPr lang="en-US" sz="2400" b="1" dirty="0"/>
              <a:t>continuous scale means that a student who improves by 10 points between 3rd and 4th grades (moving from 204 to 214) has improved just the same as a student who improves by 10 points between 5th and 6th grades (moving from 219 to 229</a:t>
            </a:r>
            <a:r>
              <a:rPr lang="en-US" sz="2400" b="1" dirty="0" smtClean="0"/>
              <a:t>).</a:t>
            </a:r>
          </a:p>
          <a:p>
            <a:r>
              <a:rPr lang="en-US" sz="2400" dirty="0" smtClean="0"/>
              <a:t>Equal </a:t>
            </a:r>
            <a:r>
              <a:rPr lang="en-US" sz="2400" dirty="0"/>
              <a:t>interval feature makes measuring growth of individual students easy and </a:t>
            </a:r>
            <a:r>
              <a:rPr lang="en-US" sz="2400" dirty="0" smtClean="0"/>
              <a:t>reliable.</a:t>
            </a:r>
            <a:endParaRPr lang="en-US" sz="2400" dirty="0"/>
          </a:p>
        </p:txBody>
      </p:sp>
      <p:sp>
        <p:nvSpPr>
          <p:cNvPr id="7" name="TextBox 6"/>
          <p:cNvSpPr txBox="1"/>
          <p:nvPr/>
        </p:nvSpPr>
        <p:spPr>
          <a:xfrm>
            <a:off x="6080927" y="1143000"/>
            <a:ext cx="2209800" cy="707886"/>
          </a:xfrm>
          <a:prstGeom prst="rect">
            <a:avLst/>
          </a:prstGeom>
          <a:solidFill>
            <a:schemeClr val="accent2">
              <a:lumMod val="20000"/>
              <a:lumOff val="80000"/>
            </a:schemeClr>
          </a:solidFill>
        </p:spPr>
        <p:txBody>
          <a:bodyPr wrap="square" rtlCol="0">
            <a:spAutoFit/>
          </a:bodyPr>
          <a:lstStyle/>
          <a:p>
            <a:r>
              <a:rPr lang="en-US" sz="4000" b="1" i="1" dirty="0" smtClean="0">
                <a:solidFill>
                  <a:srgbClr val="C00000"/>
                </a:solidFill>
                <a:latin typeface="+mj-lt"/>
                <a:ea typeface="+mj-ea"/>
                <a:cs typeface="+mj-cs"/>
              </a:rPr>
              <a:t>   2015</a:t>
            </a:r>
            <a:endParaRPr lang="en-US" sz="4000" b="1" i="1" dirty="0">
              <a:solidFill>
                <a:srgbClr val="C00000"/>
              </a:solidFill>
              <a:latin typeface="+mj-lt"/>
              <a:ea typeface="+mj-ea"/>
              <a:cs typeface="+mj-cs"/>
            </a:endParaRPr>
          </a:p>
        </p:txBody>
      </p:sp>
    </p:spTree>
    <p:extLst>
      <p:ext uri="{BB962C8B-B14F-4D97-AF65-F5344CB8AC3E}">
        <p14:creationId xmlns:p14="http://schemas.microsoft.com/office/powerpoint/2010/main" val="184997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21</a:t>
            </a:fld>
            <a:endParaRPr lang="en-US">
              <a:solidFill>
                <a:prstClr val="black">
                  <a:tint val="75000"/>
                </a:prstClr>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89" y="228599"/>
            <a:ext cx="7911626"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304800" y="3697069"/>
            <a:ext cx="2569029" cy="1636931"/>
            <a:chOff x="457200" y="3657600"/>
            <a:chExt cx="2569029" cy="1636931"/>
          </a:xfrm>
          <a:solidFill>
            <a:schemeClr val="accent1">
              <a:lumMod val="20000"/>
              <a:lumOff val="80000"/>
            </a:schemeClr>
          </a:solidFill>
        </p:grpSpPr>
        <p:sp>
          <p:nvSpPr>
            <p:cNvPr id="7" name="TextBox 6"/>
            <p:cNvSpPr txBox="1"/>
            <p:nvPr/>
          </p:nvSpPr>
          <p:spPr>
            <a:xfrm>
              <a:off x="587829" y="4648200"/>
              <a:ext cx="2438400" cy="646331"/>
            </a:xfrm>
            <a:prstGeom prst="rect">
              <a:avLst/>
            </a:prstGeom>
            <a:grpFill/>
            <a:ln w="28575">
              <a:solidFill>
                <a:srgbClr val="0070C0"/>
              </a:solidFill>
            </a:ln>
          </p:spPr>
          <p:txBody>
            <a:bodyPr wrap="square" rtlCol="0">
              <a:spAutoFit/>
            </a:bodyPr>
            <a:lstStyle/>
            <a:p>
              <a:r>
                <a:rPr lang="en-US" dirty="0" smtClean="0"/>
                <a:t>Scale Score &amp; Achievement Level</a:t>
              </a:r>
              <a:endParaRPr lang="en-US" dirty="0"/>
            </a:p>
          </p:txBody>
        </p:sp>
        <p:sp>
          <p:nvSpPr>
            <p:cNvPr id="8" name="Bent Arrow 7"/>
            <p:cNvSpPr/>
            <p:nvPr/>
          </p:nvSpPr>
          <p:spPr>
            <a:xfrm>
              <a:off x="457200" y="3657600"/>
              <a:ext cx="457200" cy="990600"/>
            </a:xfrm>
            <a:prstGeom prst="bentArrow">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p:cNvGrpSpPr/>
          <p:nvPr/>
        </p:nvGrpSpPr>
        <p:grpSpPr>
          <a:xfrm>
            <a:off x="145282" y="3962400"/>
            <a:ext cx="2595825" cy="2133600"/>
            <a:chOff x="145282" y="3962400"/>
            <a:chExt cx="2595825" cy="2133600"/>
          </a:xfrm>
        </p:grpSpPr>
        <p:sp>
          <p:nvSpPr>
            <p:cNvPr id="11" name="TextBox 10"/>
            <p:cNvSpPr txBox="1"/>
            <p:nvPr/>
          </p:nvSpPr>
          <p:spPr>
            <a:xfrm>
              <a:off x="302707" y="5449669"/>
              <a:ext cx="2438400" cy="646331"/>
            </a:xfrm>
            <a:prstGeom prst="rect">
              <a:avLst/>
            </a:prstGeom>
            <a:solidFill>
              <a:schemeClr val="accent3">
                <a:lumMod val="20000"/>
                <a:lumOff val="80000"/>
              </a:schemeClr>
            </a:solidFill>
            <a:ln w="28575">
              <a:solidFill>
                <a:srgbClr val="00B050"/>
              </a:solidFill>
            </a:ln>
          </p:spPr>
          <p:txBody>
            <a:bodyPr wrap="square" rtlCol="0">
              <a:spAutoFit/>
            </a:bodyPr>
            <a:lstStyle/>
            <a:p>
              <a:r>
                <a:rPr lang="en-US" dirty="0" smtClean="0"/>
                <a:t>Growth Percentile &amp; Growth Level</a:t>
              </a:r>
              <a:endParaRPr lang="en-US" dirty="0"/>
            </a:p>
          </p:txBody>
        </p:sp>
        <p:sp>
          <p:nvSpPr>
            <p:cNvPr id="13" name="Bent Arrow 12"/>
            <p:cNvSpPr/>
            <p:nvPr/>
          </p:nvSpPr>
          <p:spPr>
            <a:xfrm>
              <a:off x="145282" y="3962400"/>
              <a:ext cx="616718" cy="1487269"/>
            </a:xfrm>
            <a:prstGeom prst="bentArrow">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13"/>
          <p:cNvSpPr/>
          <p:nvPr/>
        </p:nvSpPr>
        <p:spPr>
          <a:xfrm>
            <a:off x="2286000" y="3962400"/>
            <a:ext cx="455107" cy="45719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19600" y="3963770"/>
            <a:ext cx="455107" cy="45719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52800" y="3959051"/>
            <a:ext cx="455107" cy="45719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2780254" y="4416249"/>
            <a:ext cx="2515646" cy="1849455"/>
            <a:chOff x="2780254" y="4416249"/>
            <a:chExt cx="2515646" cy="1849455"/>
          </a:xfrm>
        </p:grpSpPr>
        <p:cxnSp>
          <p:nvCxnSpPr>
            <p:cNvPr id="16" name="Straight Arrow Connector 15"/>
            <p:cNvCxnSpPr/>
            <p:nvPr/>
          </p:nvCxnSpPr>
          <p:spPr>
            <a:xfrm flipH="1" flipV="1">
              <a:off x="2780254" y="4416249"/>
              <a:ext cx="800099" cy="92612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43300" y="5342374"/>
              <a:ext cx="1752600" cy="923330"/>
            </a:xfrm>
            <a:prstGeom prst="rect">
              <a:avLst/>
            </a:prstGeom>
            <a:solidFill>
              <a:schemeClr val="accent3">
                <a:lumMod val="20000"/>
                <a:lumOff val="80000"/>
              </a:schemeClr>
            </a:solidFill>
            <a:ln w="28575">
              <a:solidFill>
                <a:srgbClr val="00B050"/>
              </a:solidFill>
            </a:ln>
          </p:spPr>
          <p:txBody>
            <a:bodyPr wrap="square" rtlCol="0">
              <a:spAutoFit/>
            </a:bodyPr>
            <a:lstStyle/>
            <a:p>
              <a:r>
                <a:rPr lang="en-US" dirty="0" smtClean="0"/>
                <a:t>Growth percentile between grades</a:t>
              </a:r>
              <a:endParaRPr lang="en-US" dirty="0"/>
            </a:p>
          </p:txBody>
        </p:sp>
      </p:grpSp>
      <p:sp>
        <p:nvSpPr>
          <p:cNvPr id="26" name="Oval 25"/>
          <p:cNvSpPr/>
          <p:nvPr/>
        </p:nvSpPr>
        <p:spPr>
          <a:xfrm>
            <a:off x="5791200" y="990600"/>
            <a:ext cx="914400" cy="289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7400" y="4416249"/>
            <a:ext cx="2209800" cy="2031325"/>
          </a:xfrm>
          <a:prstGeom prst="rect">
            <a:avLst/>
          </a:prstGeom>
          <a:solidFill>
            <a:srgbClr val="E6E6E6"/>
          </a:solidFill>
          <a:ln w="28575">
            <a:solidFill>
              <a:schemeClr val="tx1"/>
            </a:solidFill>
          </a:ln>
        </p:spPr>
        <p:txBody>
          <a:bodyPr wrap="square" rtlCol="0">
            <a:spAutoFit/>
          </a:bodyPr>
          <a:lstStyle/>
          <a:p>
            <a:r>
              <a:rPr lang="en-US" dirty="0" smtClean="0"/>
              <a:t>Probable range of next year’s scores; shows how much growth will be necessary for this student to achieve the next proficiency goal. </a:t>
            </a:r>
            <a:endParaRPr lang="en-US" dirty="0"/>
          </a:p>
        </p:txBody>
      </p:sp>
      <p:cxnSp>
        <p:nvCxnSpPr>
          <p:cNvPr id="27" name="Straight Arrow Connector 26"/>
          <p:cNvCxnSpPr>
            <a:endCxn id="26" idx="4"/>
          </p:cNvCxnSpPr>
          <p:nvPr/>
        </p:nvCxnSpPr>
        <p:spPr>
          <a:xfrm flipH="1" flipV="1">
            <a:off x="6248400" y="3886200"/>
            <a:ext cx="76200" cy="5300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itle 1"/>
          <p:cNvSpPr txBox="1">
            <a:spLocks/>
          </p:cNvSpPr>
          <p:nvPr/>
        </p:nvSpPr>
        <p:spPr>
          <a:xfrm>
            <a:off x="145282" y="76200"/>
            <a:ext cx="4274318" cy="304800"/>
          </a:xfrm>
          <a:prstGeom prst="rect">
            <a:avLst/>
          </a:prstGeom>
          <a:solidFill>
            <a:schemeClr val="accent2">
              <a:lumMod val="20000"/>
              <a:lumOff val="80000"/>
            </a:schemeClr>
          </a:solidFill>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i="1" dirty="0" smtClean="0">
                <a:solidFill>
                  <a:srgbClr val="C00000"/>
                </a:solidFill>
              </a:rPr>
              <a:t>School Progress: In the Future</a:t>
            </a:r>
            <a:endParaRPr lang="en-US" sz="2000" b="1" i="1" dirty="0">
              <a:solidFill>
                <a:srgbClr val="C00000"/>
              </a:solidFill>
            </a:endParaRPr>
          </a:p>
        </p:txBody>
      </p:sp>
    </p:spTree>
    <p:extLst>
      <p:ext uri="{BB962C8B-B14F-4D97-AF65-F5344CB8AC3E}">
        <p14:creationId xmlns:p14="http://schemas.microsoft.com/office/powerpoint/2010/main" val="416122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78486" cy="1143000"/>
          </a:xfrm>
          <a:ln w="19050">
            <a:solidFill>
              <a:schemeClr val="accent2"/>
            </a:solidFill>
          </a:ln>
        </p:spPr>
        <p:txBody>
          <a:bodyPr>
            <a:normAutofit/>
          </a:bodyPr>
          <a:lstStyle/>
          <a:p>
            <a:r>
              <a:rPr lang="en-US" sz="4000" dirty="0" smtClean="0">
                <a:solidFill>
                  <a:srgbClr val="C00000"/>
                </a:solidFill>
              </a:rPr>
              <a:t>School Progress </a:t>
            </a:r>
            <a:r>
              <a:rPr lang="en-US" sz="4000" b="1" dirty="0" smtClean="0">
                <a:solidFill>
                  <a:srgbClr val="C00000"/>
                </a:solidFill>
              </a:rPr>
              <a:t>2012, 2013, 2014</a:t>
            </a:r>
            <a:endParaRPr lang="en-US" sz="4000" b="1" dirty="0">
              <a:solidFill>
                <a:srgbClr val="C00000"/>
              </a:solidFill>
            </a:endParaRPr>
          </a:p>
        </p:txBody>
      </p:sp>
      <p:sp>
        <p:nvSpPr>
          <p:cNvPr id="11" name="Content Placeholder 10"/>
          <p:cNvSpPr>
            <a:spLocks noGrp="1"/>
          </p:cNvSpPr>
          <p:nvPr>
            <p:ph idx="1"/>
          </p:nvPr>
        </p:nvSpPr>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22</a:t>
            </a:fld>
            <a:endParaRPr lang="en-US" dirty="0"/>
          </a:p>
        </p:txBody>
      </p:sp>
      <p:sp>
        <p:nvSpPr>
          <p:cNvPr id="3" name="TextBox 2"/>
          <p:cNvSpPr txBox="1"/>
          <p:nvPr/>
        </p:nvSpPr>
        <p:spPr>
          <a:xfrm>
            <a:off x="381000" y="1371600"/>
            <a:ext cx="7848600" cy="4370427"/>
          </a:xfrm>
          <a:prstGeom prst="rect">
            <a:avLst/>
          </a:prstGeom>
          <a:noFill/>
        </p:spPr>
        <p:txBody>
          <a:bodyPr wrap="square" rtlCol="0">
            <a:spAutoFit/>
          </a:bodyPr>
          <a:lstStyle/>
          <a:p>
            <a:r>
              <a:rPr lang="en-US" sz="2800" dirty="0" smtClean="0"/>
              <a:t>The progress from the previous year’s Standards Based Assessments</a:t>
            </a:r>
            <a:r>
              <a:rPr lang="en-US" sz="2600" dirty="0" smtClean="0"/>
              <a:t>.</a:t>
            </a:r>
          </a:p>
          <a:p>
            <a:endParaRPr lang="en-US" sz="2600" dirty="0"/>
          </a:p>
          <a:p>
            <a:r>
              <a:rPr lang="en-US" sz="2800" dirty="0" smtClean="0"/>
              <a:t>Calculated </a:t>
            </a:r>
            <a:r>
              <a:rPr lang="en-US" sz="2800" dirty="0"/>
              <a:t>for five groups of students: All </a:t>
            </a:r>
            <a:r>
              <a:rPr lang="en-US" sz="2800" dirty="0" smtClean="0"/>
              <a:t>Students &amp; the </a:t>
            </a:r>
            <a:r>
              <a:rPr lang="en-US" sz="2800" dirty="0"/>
              <a:t>four subgroups of students with the highest achievement gaps in </a:t>
            </a:r>
            <a:r>
              <a:rPr lang="en-US" sz="2800" dirty="0" smtClean="0"/>
              <a:t>Alaska: </a:t>
            </a:r>
          </a:p>
          <a:p>
            <a:pPr marL="457200" indent="-457200">
              <a:buFont typeface="Arial"/>
              <a:buChar char="•"/>
            </a:pPr>
            <a:r>
              <a:rPr lang="en-US" sz="2800" dirty="0" smtClean="0"/>
              <a:t>Alaska Native</a:t>
            </a:r>
          </a:p>
          <a:p>
            <a:pPr marL="457200" indent="-457200">
              <a:buFont typeface="Arial"/>
              <a:buChar char="•"/>
            </a:pPr>
            <a:r>
              <a:rPr lang="en-US" sz="2800" dirty="0" smtClean="0"/>
              <a:t>Economically Disadvantaged</a:t>
            </a:r>
          </a:p>
          <a:p>
            <a:pPr marL="457200" indent="-457200">
              <a:buFont typeface="Arial"/>
              <a:buChar char="•"/>
            </a:pPr>
            <a:r>
              <a:rPr lang="en-US" sz="2800" dirty="0" smtClean="0"/>
              <a:t>Limited </a:t>
            </a:r>
            <a:r>
              <a:rPr lang="en-US" sz="2800" dirty="0"/>
              <a:t>English </a:t>
            </a:r>
            <a:r>
              <a:rPr lang="en-US" sz="2800" dirty="0" smtClean="0"/>
              <a:t>Proficient</a:t>
            </a:r>
            <a:endParaRPr lang="en-US" sz="2800" dirty="0"/>
          </a:p>
          <a:p>
            <a:pPr marL="457200" indent="-457200">
              <a:buFont typeface="Arial"/>
              <a:buChar char="•"/>
            </a:pPr>
            <a:r>
              <a:rPr lang="en-US" sz="2800" dirty="0" smtClean="0"/>
              <a:t>Students </a:t>
            </a:r>
            <a:r>
              <a:rPr lang="en-US" sz="2800" dirty="0"/>
              <a:t>with </a:t>
            </a:r>
            <a:r>
              <a:rPr lang="en-US" sz="2800" dirty="0" smtClean="0"/>
              <a:t>Disabilities</a:t>
            </a:r>
            <a:endParaRPr lang="en-US" sz="2800" dirty="0"/>
          </a:p>
        </p:txBody>
      </p:sp>
    </p:spTree>
    <p:extLst>
      <p:ext uri="{BB962C8B-B14F-4D97-AF65-F5344CB8AC3E}">
        <p14:creationId xmlns:p14="http://schemas.microsoft.com/office/powerpoint/2010/main" val="3374446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8-25 at 10.56.0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6865" b="-36865"/>
          <a:stretch/>
        </p:blipFill>
        <p:spPr>
          <a:xfrm>
            <a:off x="0" y="152400"/>
            <a:ext cx="8382000" cy="6553200"/>
          </a:xfrm>
        </p:spPr>
      </p:pic>
      <p:sp>
        <p:nvSpPr>
          <p:cNvPr id="2" name="Title 1"/>
          <p:cNvSpPr>
            <a:spLocks noGrp="1"/>
          </p:cNvSpPr>
          <p:nvPr>
            <p:ph type="title"/>
          </p:nvPr>
        </p:nvSpPr>
        <p:spPr>
          <a:xfrm>
            <a:off x="228600" y="76200"/>
            <a:ext cx="7986944" cy="914400"/>
          </a:xfrm>
        </p:spPr>
        <p:txBody>
          <a:bodyPr anchor="t">
            <a:noAutofit/>
          </a:bodyPr>
          <a:lstStyle/>
          <a:p>
            <a:r>
              <a:rPr lang="en-US" sz="2800" dirty="0" smtClean="0">
                <a:solidFill>
                  <a:srgbClr val="C00000"/>
                </a:solidFill>
              </a:rPr>
              <a:t>Alaska Standards Based Assessments (SBAs) Proficiency Levels</a:t>
            </a: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F222D228-4005-4149-BE88-DD95558ED268}" type="slidenum">
              <a:rPr lang="en-US" smtClean="0"/>
              <a:pPr/>
              <a:t>23</a:t>
            </a:fld>
            <a:endParaRPr lang="en-US" dirty="0"/>
          </a:p>
        </p:txBody>
      </p:sp>
      <p:sp>
        <p:nvSpPr>
          <p:cNvPr id="7" name="Oval 6"/>
          <p:cNvSpPr/>
          <p:nvPr/>
        </p:nvSpPr>
        <p:spPr>
          <a:xfrm>
            <a:off x="381000" y="1752600"/>
            <a:ext cx="1676400" cy="457200"/>
          </a:xfrm>
          <a:prstGeom prst="ellipse">
            <a:avLst/>
          </a:prstGeom>
          <a:noFill/>
          <a:ln w="57150" cmpd="sng">
            <a:solidFill>
              <a:srgbClr val="CD02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343400" y="1676400"/>
            <a:ext cx="1676400" cy="533400"/>
          </a:xfrm>
          <a:prstGeom prst="ellipse">
            <a:avLst/>
          </a:prstGeom>
          <a:noFill/>
          <a:ln w="5715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8600" y="2286000"/>
            <a:ext cx="1981200" cy="2743200"/>
          </a:xfrm>
          <a:prstGeom prst="rect">
            <a:avLst/>
          </a:prstGeom>
          <a:noFill/>
          <a:ln w="571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28600" y="5257801"/>
            <a:ext cx="7772400" cy="954107"/>
          </a:xfrm>
          <a:prstGeom prst="rect">
            <a:avLst/>
          </a:prstGeom>
          <a:noFill/>
        </p:spPr>
        <p:txBody>
          <a:bodyPr wrap="square" rtlCol="0">
            <a:spAutoFit/>
          </a:bodyPr>
          <a:lstStyle/>
          <a:p>
            <a:r>
              <a:rPr lang="en-US" sz="2800" b="1" i="1" dirty="0" smtClean="0">
                <a:solidFill>
                  <a:srgbClr val="C00000"/>
                </a:solidFill>
              </a:rPr>
              <a:t>See Alaska School Performance Index (ASPI) Worksheet Explanation, Appendix A      page 5</a:t>
            </a:r>
            <a:endParaRPr lang="en-US" sz="2800" b="1" i="1" dirty="0">
              <a:solidFill>
                <a:srgbClr val="C00000"/>
              </a:solidFill>
            </a:endParaRPr>
          </a:p>
        </p:txBody>
      </p:sp>
      <p:sp>
        <p:nvSpPr>
          <p:cNvPr id="3" name="TextBox 2"/>
          <p:cNvSpPr txBox="1"/>
          <p:nvPr/>
        </p:nvSpPr>
        <p:spPr>
          <a:xfrm>
            <a:off x="0" y="990600"/>
            <a:ext cx="8534400" cy="369332"/>
          </a:xfrm>
          <a:prstGeom prst="rect">
            <a:avLst/>
          </a:prstGeom>
          <a:noFill/>
        </p:spPr>
        <p:txBody>
          <a:bodyPr wrap="square" rtlCol="0">
            <a:spAutoFit/>
          </a:bodyPr>
          <a:lstStyle/>
          <a:p>
            <a:r>
              <a:rPr lang="en-US" dirty="0" smtClean="0"/>
              <a:t>The student score only gives a description of the student’s scale score relative to the GLE.</a:t>
            </a:r>
            <a:endParaRPr lang="en-US" dirty="0"/>
          </a:p>
        </p:txBody>
      </p:sp>
    </p:spTree>
    <p:extLst>
      <p:ext uri="{BB962C8B-B14F-4D97-AF65-F5344CB8AC3E}">
        <p14:creationId xmlns:p14="http://schemas.microsoft.com/office/powerpoint/2010/main" val="1942943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24</a:t>
            </a:fld>
            <a:endParaRPr lang="en-US">
              <a:solidFill>
                <a:prstClr val="black">
                  <a:tint val="75000"/>
                </a:prstClr>
              </a:solidFill>
            </a:endParaRPr>
          </a:p>
        </p:txBody>
      </p:sp>
      <p:pic>
        <p:nvPicPr>
          <p:cNvPr id="5"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155" b="2375"/>
          <a:stretch/>
        </p:blipFill>
        <p:spPr>
          <a:xfrm>
            <a:off x="233805" y="914400"/>
            <a:ext cx="8148195" cy="4778830"/>
          </a:xfrm>
        </p:spPr>
      </p:pic>
      <p:sp>
        <p:nvSpPr>
          <p:cNvPr id="6" name="Title 1"/>
          <p:cNvSpPr>
            <a:spLocks noGrp="1"/>
          </p:cNvSpPr>
          <p:nvPr>
            <p:ph type="title"/>
          </p:nvPr>
        </p:nvSpPr>
        <p:spPr>
          <a:xfrm>
            <a:off x="318856" y="152400"/>
            <a:ext cx="7986944" cy="838200"/>
          </a:xfrm>
        </p:spPr>
        <p:txBody>
          <a:bodyPr>
            <a:normAutofit/>
          </a:bodyPr>
          <a:lstStyle/>
          <a:p>
            <a:r>
              <a:rPr lang="en-US" sz="4000" dirty="0" smtClean="0">
                <a:solidFill>
                  <a:srgbClr val="C00000"/>
                </a:solidFill>
              </a:rPr>
              <a:t>Growth &amp; Proficiency Index</a:t>
            </a:r>
            <a:endParaRPr lang="en-US" sz="4000" dirty="0">
              <a:solidFill>
                <a:srgbClr val="C00000"/>
              </a:solidFill>
            </a:endParaRPr>
          </a:p>
        </p:txBody>
      </p:sp>
      <p:sp>
        <p:nvSpPr>
          <p:cNvPr id="7" name="Oval 6"/>
          <p:cNvSpPr/>
          <p:nvPr/>
        </p:nvSpPr>
        <p:spPr>
          <a:xfrm>
            <a:off x="3276600" y="1143000"/>
            <a:ext cx="2819400" cy="457200"/>
          </a:xfrm>
          <a:prstGeom prst="ellipse">
            <a:avLst/>
          </a:prstGeom>
          <a:noFill/>
          <a:ln w="57150" cmpd="sng">
            <a:solidFill>
              <a:srgbClr val="CD02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28600" y="990600"/>
            <a:ext cx="990600" cy="1447800"/>
          </a:xfrm>
          <a:prstGeom prst="ellipse">
            <a:avLst/>
          </a:prstGeom>
          <a:noFill/>
          <a:ln w="571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81000" y="5638800"/>
            <a:ext cx="7772400" cy="954107"/>
          </a:xfrm>
          <a:prstGeom prst="rect">
            <a:avLst/>
          </a:prstGeom>
          <a:noFill/>
        </p:spPr>
        <p:txBody>
          <a:bodyPr wrap="square" rtlCol="0">
            <a:spAutoFit/>
          </a:bodyPr>
          <a:lstStyle/>
          <a:p>
            <a:r>
              <a:rPr lang="en-US" sz="2800" b="1" i="1" dirty="0" smtClean="0">
                <a:solidFill>
                  <a:srgbClr val="C00000"/>
                </a:solidFill>
              </a:rPr>
              <a:t>See Alaska School Performance Index (ASPI) Worksheet Explanation, Appendix A      page 5</a:t>
            </a:r>
            <a:endParaRPr lang="en-US" sz="2800" b="1" i="1" dirty="0">
              <a:solidFill>
                <a:srgbClr val="C00000"/>
              </a:solidFill>
            </a:endParaRPr>
          </a:p>
        </p:txBody>
      </p:sp>
    </p:spTree>
    <p:extLst>
      <p:ext uri="{BB962C8B-B14F-4D97-AF65-F5344CB8AC3E}">
        <p14:creationId xmlns:p14="http://schemas.microsoft.com/office/powerpoint/2010/main" val="3685552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pPr marL="0" indent="0">
              <a:buNone/>
            </a:pPr>
            <a:r>
              <a:rPr lang="en-US" dirty="0" smtClean="0"/>
              <a:t>In grade 7 reading, student earned a scale score of 297.</a:t>
            </a:r>
          </a:p>
          <a:p>
            <a:pPr marL="0" indent="0">
              <a:buNone/>
            </a:pPr>
            <a:r>
              <a:rPr lang="en-US" dirty="0" smtClean="0"/>
              <a:t>The following year, in grade 8 reading, student earned a scale score of 303. </a:t>
            </a:r>
          </a:p>
          <a:p>
            <a:pPr marL="0" indent="0">
              <a:buNone/>
            </a:pPr>
            <a:endParaRPr lang="en-US" dirty="0"/>
          </a:p>
        </p:txBody>
      </p:sp>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111847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8-25 at 10.56.0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512" r="1125" b="2679"/>
          <a:stretch/>
        </p:blipFill>
        <p:spPr>
          <a:xfrm>
            <a:off x="0" y="1066800"/>
            <a:ext cx="8287664" cy="3576272"/>
          </a:xfrm>
        </p:spPr>
      </p:pic>
      <p:sp>
        <p:nvSpPr>
          <p:cNvPr id="2" name="Title 1"/>
          <p:cNvSpPr>
            <a:spLocks noGrp="1"/>
          </p:cNvSpPr>
          <p:nvPr>
            <p:ph type="title"/>
          </p:nvPr>
        </p:nvSpPr>
        <p:spPr>
          <a:xfrm>
            <a:off x="304800" y="228600"/>
            <a:ext cx="7986944" cy="609600"/>
          </a:xfrm>
        </p:spPr>
        <p:txBody>
          <a:bodyPr>
            <a:normAutofit fontScale="90000"/>
          </a:bodyPr>
          <a:lstStyle/>
          <a:p>
            <a:r>
              <a:rPr lang="en-US" sz="4000" dirty="0" smtClean="0">
                <a:solidFill>
                  <a:srgbClr val="C00000"/>
                </a:solidFill>
              </a:rPr>
              <a:t>Example: Proficiency Levels</a:t>
            </a:r>
            <a:endParaRPr lang="en-US" sz="4000" dirty="0">
              <a:solidFill>
                <a:srgbClr val="C00000"/>
              </a:solidFill>
            </a:endParaRPr>
          </a:p>
        </p:txBody>
      </p:sp>
      <p:sp>
        <p:nvSpPr>
          <p:cNvPr id="4" name="Slide Number Placeholder 3"/>
          <p:cNvSpPr>
            <a:spLocks noGrp="1"/>
          </p:cNvSpPr>
          <p:nvPr>
            <p:ph type="sldNum" sz="quarter" idx="12"/>
          </p:nvPr>
        </p:nvSpPr>
        <p:spPr/>
        <p:txBody>
          <a:bodyPr/>
          <a:lstStyle/>
          <a:p>
            <a:fld id="{F222D228-4005-4149-BE88-DD95558ED268}" type="slidenum">
              <a:rPr lang="en-US" smtClean="0"/>
              <a:pPr/>
              <a:t>26</a:t>
            </a:fld>
            <a:endParaRPr lang="en-US" dirty="0"/>
          </a:p>
        </p:txBody>
      </p:sp>
      <p:sp>
        <p:nvSpPr>
          <p:cNvPr id="10" name="Rectangle 9"/>
          <p:cNvSpPr/>
          <p:nvPr/>
        </p:nvSpPr>
        <p:spPr>
          <a:xfrm>
            <a:off x="5257800" y="3048000"/>
            <a:ext cx="722375" cy="362712"/>
          </a:xfrm>
          <a:prstGeom prst="rect">
            <a:avLst/>
          </a:prstGeom>
          <a:noFill/>
          <a:ln w="571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19800" y="2667000"/>
            <a:ext cx="722375" cy="362712"/>
          </a:xfrm>
          <a:prstGeom prst="rect">
            <a:avLst/>
          </a:prstGeom>
          <a:noFill/>
          <a:ln w="57150" cmpd="sng">
            <a:solidFill>
              <a:srgbClr val="9C00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85800" y="2667000"/>
            <a:ext cx="978400" cy="362712"/>
          </a:xfrm>
          <a:prstGeom prst="rect">
            <a:avLst/>
          </a:prstGeom>
          <a:noFill/>
          <a:ln w="57150" cmpd="sng">
            <a:solidFill>
              <a:srgbClr val="9C00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1000" y="3048000"/>
            <a:ext cx="1591056" cy="316992"/>
          </a:xfrm>
          <a:prstGeom prst="rect">
            <a:avLst/>
          </a:prstGeom>
          <a:noFill/>
          <a:ln w="571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2400" y="4572000"/>
            <a:ext cx="7848600" cy="2062103"/>
          </a:xfrm>
          <a:prstGeom prst="rect">
            <a:avLst/>
          </a:prstGeom>
          <a:noFill/>
        </p:spPr>
        <p:txBody>
          <a:bodyPr wrap="square" rtlCol="0">
            <a:spAutoFit/>
          </a:bodyPr>
          <a:lstStyle/>
          <a:p>
            <a:r>
              <a:rPr lang="en-US" sz="3200" b="1" dirty="0">
                <a:solidFill>
                  <a:srgbClr val="0000FF"/>
                </a:solidFill>
              </a:rPr>
              <a:t>In grade 7 reading, student earned a scale score of 297 (BP+). </a:t>
            </a:r>
            <a:endParaRPr lang="en-US" sz="3200" b="1" dirty="0">
              <a:solidFill>
                <a:srgbClr val="9C00A1"/>
              </a:solidFill>
            </a:endParaRPr>
          </a:p>
          <a:p>
            <a:r>
              <a:rPr lang="en-US" sz="3200" b="1" dirty="0">
                <a:solidFill>
                  <a:srgbClr val="9C00A1"/>
                </a:solidFill>
              </a:rPr>
              <a:t>The following year, in grade 8 reading, student earned a scale score of 303 (Pro). </a:t>
            </a:r>
            <a:endParaRPr lang="en-US" sz="3200" b="1" dirty="0"/>
          </a:p>
        </p:txBody>
      </p:sp>
    </p:spTree>
    <p:extLst>
      <p:ext uri="{BB962C8B-B14F-4D97-AF65-F5344CB8AC3E}">
        <p14:creationId xmlns:p14="http://schemas.microsoft.com/office/powerpoint/2010/main" val="1955339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86944" cy="838200"/>
          </a:xfrm>
        </p:spPr>
        <p:txBody>
          <a:bodyPr>
            <a:normAutofit/>
          </a:bodyPr>
          <a:lstStyle/>
          <a:p>
            <a:r>
              <a:rPr lang="en-US" sz="3600" dirty="0" smtClean="0">
                <a:solidFill>
                  <a:srgbClr val="C00000"/>
                </a:solidFill>
              </a:rPr>
              <a:t>Example: Growth &amp; Proficiency Index</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F222D228-4005-4149-BE88-DD95558ED268}" type="slidenum">
              <a:rPr lang="en-US" smtClean="0"/>
              <a:pPr/>
              <a:t>27</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71600"/>
            <a:ext cx="8190633" cy="3733965"/>
          </a:xfrm>
        </p:spPr>
      </p:pic>
      <p:sp>
        <p:nvSpPr>
          <p:cNvPr id="8" name="TextBox 7"/>
          <p:cNvSpPr txBox="1"/>
          <p:nvPr/>
        </p:nvSpPr>
        <p:spPr>
          <a:xfrm>
            <a:off x="5029199" y="3505200"/>
            <a:ext cx="917445" cy="369332"/>
          </a:xfrm>
          <a:prstGeom prst="rect">
            <a:avLst/>
          </a:prstGeom>
          <a:noFill/>
          <a:ln w="57150" cmpd="sng">
            <a:solidFill>
              <a:srgbClr val="FF0000"/>
            </a:solidFill>
          </a:ln>
        </p:spPr>
        <p:txBody>
          <a:bodyPr wrap="square" rtlCol="0">
            <a:spAutoFit/>
          </a:bodyPr>
          <a:lstStyle/>
          <a:p>
            <a:endParaRPr lang="en-US" dirty="0">
              <a:solidFill>
                <a:srgbClr val="FFFF00"/>
              </a:solidFill>
            </a:endParaRPr>
          </a:p>
        </p:txBody>
      </p:sp>
      <p:sp>
        <p:nvSpPr>
          <p:cNvPr id="9" name="TextBox 8"/>
          <p:cNvSpPr txBox="1"/>
          <p:nvPr/>
        </p:nvSpPr>
        <p:spPr>
          <a:xfrm>
            <a:off x="5029200" y="2209800"/>
            <a:ext cx="917445" cy="369332"/>
          </a:xfrm>
          <a:prstGeom prst="rect">
            <a:avLst/>
          </a:prstGeom>
          <a:noFill/>
          <a:ln w="76200" cmpd="sng">
            <a:solidFill>
              <a:srgbClr val="9C00A1"/>
            </a:solidFill>
          </a:ln>
        </p:spPr>
        <p:txBody>
          <a:bodyPr wrap="square" rtlCol="0">
            <a:spAutoFit/>
          </a:bodyPr>
          <a:lstStyle/>
          <a:p>
            <a:endParaRPr lang="en-US" dirty="0">
              <a:solidFill>
                <a:srgbClr val="FFFF00"/>
              </a:solidFill>
            </a:endParaRPr>
          </a:p>
        </p:txBody>
      </p:sp>
      <p:sp>
        <p:nvSpPr>
          <p:cNvPr id="12" name="TextBox 11"/>
          <p:cNvSpPr txBox="1"/>
          <p:nvPr/>
        </p:nvSpPr>
        <p:spPr>
          <a:xfrm>
            <a:off x="162419" y="3505200"/>
            <a:ext cx="675782" cy="369332"/>
          </a:xfrm>
          <a:prstGeom prst="rect">
            <a:avLst/>
          </a:prstGeom>
          <a:noFill/>
          <a:ln w="76200" cmpd="sng">
            <a:solidFill>
              <a:srgbClr val="3366FF"/>
            </a:solidFill>
          </a:ln>
        </p:spPr>
        <p:txBody>
          <a:bodyPr wrap="square" rtlCol="0">
            <a:spAutoFit/>
          </a:bodyPr>
          <a:lstStyle/>
          <a:p>
            <a:endParaRPr lang="en-US" dirty="0">
              <a:solidFill>
                <a:srgbClr val="FFFF00"/>
              </a:solidFill>
            </a:endParaRPr>
          </a:p>
        </p:txBody>
      </p:sp>
      <p:sp>
        <p:nvSpPr>
          <p:cNvPr id="5" name="TextBox 4"/>
          <p:cNvSpPr txBox="1"/>
          <p:nvPr/>
        </p:nvSpPr>
        <p:spPr>
          <a:xfrm>
            <a:off x="184190" y="4953000"/>
            <a:ext cx="7848600" cy="1815882"/>
          </a:xfrm>
          <a:prstGeom prst="rect">
            <a:avLst/>
          </a:prstGeom>
          <a:noFill/>
        </p:spPr>
        <p:txBody>
          <a:bodyPr wrap="square" rtlCol="0">
            <a:spAutoFit/>
          </a:bodyPr>
          <a:lstStyle/>
          <a:p>
            <a:r>
              <a:rPr lang="en-US" sz="2800" b="1" dirty="0">
                <a:solidFill>
                  <a:srgbClr val="0070C0"/>
                </a:solidFill>
              </a:rPr>
              <a:t>In grade 7 reading, student earned BP+ . </a:t>
            </a:r>
            <a:endParaRPr lang="en-US" sz="2800" b="1" dirty="0" smtClean="0">
              <a:solidFill>
                <a:srgbClr val="0070C0"/>
              </a:solidFill>
            </a:endParaRPr>
          </a:p>
          <a:p>
            <a:r>
              <a:rPr lang="en-US" sz="2800" b="1" dirty="0" smtClean="0">
                <a:solidFill>
                  <a:srgbClr val="7030A0"/>
                </a:solidFill>
              </a:rPr>
              <a:t>In </a:t>
            </a:r>
            <a:r>
              <a:rPr lang="en-US" sz="2800" b="1" dirty="0">
                <a:solidFill>
                  <a:srgbClr val="7030A0"/>
                </a:solidFill>
              </a:rPr>
              <a:t>grade 8 reading, student earned a Pro. </a:t>
            </a:r>
            <a:endParaRPr lang="en-US" sz="2800" b="1" dirty="0" smtClean="0">
              <a:solidFill>
                <a:srgbClr val="7030A0"/>
              </a:solidFill>
            </a:endParaRPr>
          </a:p>
          <a:p>
            <a:r>
              <a:rPr lang="en-US" sz="2800" b="1" dirty="0" smtClean="0">
                <a:solidFill>
                  <a:srgbClr val="FF0000"/>
                </a:solidFill>
              </a:rPr>
              <a:t>This </a:t>
            </a:r>
            <a:r>
              <a:rPr lang="en-US" sz="2800" b="1" dirty="0">
                <a:solidFill>
                  <a:srgbClr val="FF0000"/>
                </a:solidFill>
              </a:rPr>
              <a:t>student has a growth and proficiency index score of 120. </a:t>
            </a:r>
          </a:p>
        </p:txBody>
      </p:sp>
    </p:spTree>
    <p:extLst>
      <p:ext uri="{BB962C8B-B14F-4D97-AF65-F5344CB8AC3E}">
        <p14:creationId xmlns:p14="http://schemas.microsoft.com/office/powerpoint/2010/main" val="3751103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620000" cy="914400"/>
          </a:xfrm>
        </p:spPr>
        <p:txBody>
          <a:bodyPr>
            <a:normAutofit/>
          </a:bodyPr>
          <a:lstStyle/>
          <a:p>
            <a:r>
              <a:rPr lang="en-US" sz="4000" dirty="0" smtClean="0">
                <a:solidFill>
                  <a:srgbClr val="C00000"/>
                </a:solidFill>
              </a:rPr>
              <a:t>School Progress: Group Weighting</a:t>
            </a:r>
            <a:endParaRPr lang="en-US" sz="40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973052"/>
              </p:ext>
            </p:extLst>
          </p:nvPr>
        </p:nvGraphicFramePr>
        <p:xfrm>
          <a:off x="457200" y="1219200"/>
          <a:ext cx="7620000" cy="5414553"/>
        </p:xfrm>
        <a:graphic>
          <a:graphicData uri="http://schemas.openxmlformats.org/drawingml/2006/table">
            <a:tbl>
              <a:tblPr firstRow="1" bandRow="1">
                <a:tableStyleId>{21E4AEA4-8DFA-4A89-87EB-49C32662AFE0}</a:tableStyleId>
              </a:tblPr>
              <a:tblGrid>
                <a:gridCol w="1524000"/>
                <a:gridCol w="1524000"/>
                <a:gridCol w="1524000"/>
                <a:gridCol w="1524000"/>
                <a:gridCol w="1524000"/>
              </a:tblGrid>
              <a:tr h="707571">
                <a:tc>
                  <a:txBody>
                    <a:bodyPr/>
                    <a:lstStyle/>
                    <a:p>
                      <a:r>
                        <a:rPr lang="en-US" sz="2400" dirty="0" smtClean="0"/>
                        <a:t>Group</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 of students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Index Score</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Weight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Points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7571">
                <a:tc>
                  <a:txBody>
                    <a:bodyPr/>
                    <a:lstStyle/>
                    <a:p>
                      <a:r>
                        <a:rPr lang="en-US" sz="2400" dirty="0" smtClean="0"/>
                        <a:t>All Students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100</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96.42</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70%</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67.49</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7571">
                <a:tc>
                  <a:txBody>
                    <a:bodyPr/>
                    <a:lstStyle/>
                    <a:p>
                      <a:r>
                        <a:rPr lang="en-US" sz="2400" dirty="0" smtClean="0"/>
                        <a:t>Alaska Native</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10</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strike="sngStrike" dirty="0" smtClean="0"/>
                        <a:t>103.13</a:t>
                      </a:r>
                    </a:p>
                    <a:p>
                      <a:r>
                        <a:rPr lang="en-US" sz="2400" strike="noStrike" dirty="0" smtClean="0"/>
                        <a:t>100</a:t>
                      </a:r>
                      <a:endParaRPr lang="en-US" sz="2400" strike="noStrike"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2400" dirty="0" smtClean="0"/>
                        <a:t>10%</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10.00</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7571">
                <a:tc>
                  <a:txBody>
                    <a:bodyPr/>
                    <a:lstStyle/>
                    <a:p>
                      <a:r>
                        <a:rPr lang="en-US" sz="2400" dirty="0" smtClean="0"/>
                        <a:t>Econ Dis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47</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98.85</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10%</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9.89</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7571">
                <a:tc>
                  <a:txBody>
                    <a:bodyPr/>
                    <a:lstStyle/>
                    <a:p>
                      <a:r>
                        <a:rPr lang="en-US" sz="2400" dirty="0" smtClean="0"/>
                        <a:t>Stud</a:t>
                      </a:r>
                      <a:r>
                        <a:rPr lang="en-US" sz="2400" baseline="0" dirty="0" smtClean="0"/>
                        <a:t> w/ Dis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5</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64.17</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10%</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6.42</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7571">
                <a:tc>
                  <a:txBody>
                    <a:bodyPr/>
                    <a:lstStyle/>
                    <a:p>
                      <a:r>
                        <a:rPr lang="en-US" sz="2400" dirty="0" smtClean="0"/>
                        <a:t>LEP</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4</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64.17</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 0%</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7571">
                <a:tc>
                  <a:txBody>
                    <a:bodyPr/>
                    <a:lstStyle/>
                    <a:p>
                      <a:r>
                        <a:rPr lang="en-US" sz="2400" dirty="0" smtClean="0"/>
                        <a:t>TOTAL</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94.11</a:t>
                      </a:r>
                      <a:endParaRPr lang="en-US" sz="2400"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222D228-4005-4149-BE88-DD95558ED268}" type="slidenum">
              <a:rPr lang="en-US" smtClean="0"/>
              <a:pPr/>
              <a:t>28</a:t>
            </a:fld>
            <a:endParaRPr lang="en-US" dirty="0"/>
          </a:p>
        </p:txBody>
      </p:sp>
    </p:spTree>
    <p:extLst>
      <p:ext uri="{BB962C8B-B14F-4D97-AF65-F5344CB8AC3E}">
        <p14:creationId xmlns:p14="http://schemas.microsoft.com/office/powerpoint/2010/main" val="1080799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954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29</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341"/>
            <a:ext cx="8382000" cy="6724257"/>
          </a:xfrm>
          <a:prstGeom prst="rect">
            <a:avLst/>
          </a:prstGeom>
          <a:noFill/>
        </p:spPr>
      </p:pic>
      <p:sp>
        <p:nvSpPr>
          <p:cNvPr id="8" name="TextBox 7"/>
          <p:cNvSpPr txBox="1"/>
          <p:nvPr/>
        </p:nvSpPr>
        <p:spPr>
          <a:xfrm>
            <a:off x="4635500" y="2209800"/>
            <a:ext cx="2819400" cy="369332"/>
          </a:xfrm>
          <a:prstGeom prst="rect">
            <a:avLst/>
          </a:prstGeom>
          <a:solidFill>
            <a:srgbClr val="FFC000"/>
          </a:solidFill>
          <a:ln>
            <a:solidFill>
              <a:schemeClr val="tx1"/>
            </a:solidFill>
          </a:ln>
        </p:spPr>
        <p:txBody>
          <a:bodyPr wrap="square" rtlCol="0">
            <a:spAutoFit/>
          </a:bodyPr>
          <a:lstStyle/>
          <a:p>
            <a:r>
              <a:rPr lang="en-US" b="1" dirty="0" smtClean="0"/>
              <a:t>80 x 35% = 28 ASPI points</a:t>
            </a:r>
            <a:endParaRPr lang="en-US" b="1" dirty="0"/>
          </a:p>
        </p:txBody>
      </p:sp>
      <p:sp>
        <p:nvSpPr>
          <p:cNvPr id="9" name="TextBox 8"/>
          <p:cNvSpPr txBox="1"/>
          <p:nvPr/>
        </p:nvSpPr>
        <p:spPr>
          <a:xfrm>
            <a:off x="533400" y="5597725"/>
            <a:ext cx="4495800" cy="615553"/>
          </a:xfrm>
          <a:prstGeom prst="rect">
            <a:avLst/>
          </a:prstGeom>
          <a:solidFill>
            <a:srgbClr val="FFC000"/>
          </a:solidFill>
          <a:ln>
            <a:solidFill>
              <a:schemeClr val="tx1"/>
            </a:solidFill>
          </a:ln>
        </p:spPr>
        <p:txBody>
          <a:bodyPr wrap="square" rtlCol="0" anchor="ctr">
            <a:spAutoFit/>
          </a:bodyPr>
          <a:lstStyle/>
          <a:p>
            <a:r>
              <a:rPr lang="en-US" sz="2400" b="1" dirty="0" smtClean="0"/>
              <a:t>94.11 x 40% = 37.64 ASPI points</a:t>
            </a:r>
          </a:p>
          <a:p>
            <a:endParaRPr lang="en-US" sz="1000" b="1" dirty="0"/>
          </a:p>
        </p:txBody>
      </p:sp>
    </p:spTree>
    <p:extLst>
      <p:ext uri="{BB962C8B-B14F-4D97-AF65-F5344CB8AC3E}">
        <p14:creationId xmlns:p14="http://schemas.microsoft.com/office/powerpoint/2010/main" val="96203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3</a:t>
            </a:fld>
            <a:endParaRPr lang="en-US">
              <a:solidFill>
                <a:prstClr val="black">
                  <a:tint val="75000"/>
                </a:prstClr>
              </a:solidFill>
            </a:endParaRPr>
          </a:p>
        </p:txBody>
      </p:sp>
      <p:grpSp>
        <p:nvGrpSpPr>
          <p:cNvPr id="5" name="Group 4"/>
          <p:cNvGrpSpPr/>
          <p:nvPr/>
        </p:nvGrpSpPr>
        <p:grpSpPr>
          <a:xfrm>
            <a:off x="1718724" y="685800"/>
            <a:ext cx="4758276" cy="2662134"/>
            <a:chOff x="1718724" y="2722066"/>
            <a:chExt cx="1663304" cy="1006868"/>
          </a:xfrm>
        </p:grpSpPr>
        <p:sp>
          <p:nvSpPr>
            <p:cNvPr id="6" name="Text Box 19"/>
            <p:cNvSpPr txBox="1"/>
            <p:nvPr/>
          </p:nvSpPr>
          <p:spPr>
            <a:xfrm>
              <a:off x="1718724" y="3339606"/>
              <a:ext cx="1663304" cy="38932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4000" b="1" dirty="0">
                  <a:solidFill>
                    <a:prstClr val="black"/>
                  </a:solidFill>
                  <a:ea typeface="Calibri"/>
                  <a:cs typeface="Times New Roman"/>
                </a:rPr>
                <a:t>A</a:t>
              </a:r>
              <a:r>
                <a:rPr lang="en-US" sz="4000" dirty="0">
                  <a:solidFill>
                    <a:prstClr val="black"/>
                  </a:solidFill>
                  <a:ea typeface="Calibri"/>
                  <a:cs typeface="Times New Roman"/>
                </a:rPr>
                <a:t>ccountability</a:t>
              </a:r>
            </a:p>
          </p:txBody>
        </p:sp>
        <p:sp>
          <p:nvSpPr>
            <p:cNvPr id="7" name="5-Point Star 6"/>
            <p:cNvSpPr/>
            <p:nvPr/>
          </p:nvSpPr>
          <p:spPr>
            <a:xfrm>
              <a:off x="2188122" y="2722066"/>
              <a:ext cx="568179" cy="63806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smtClean="0">
                  <a:solidFill>
                    <a:prstClr val="white"/>
                  </a:solidFill>
                </a:rPr>
                <a:t>  </a:t>
              </a:r>
              <a:endParaRPr lang="en-US" dirty="0">
                <a:solidFill>
                  <a:prstClr val="white"/>
                </a:solidFill>
              </a:endParaRPr>
            </a:p>
          </p:txBody>
        </p:sp>
      </p:grpSp>
      <p:sp>
        <p:nvSpPr>
          <p:cNvPr id="8" name="TextBox 7"/>
          <p:cNvSpPr txBox="1"/>
          <p:nvPr/>
        </p:nvSpPr>
        <p:spPr>
          <a:xfrm>
            <a:off x="838200" y="4416146"/>
            <a:ext cx="2971800" cy="1754327"/>
          </a:xfrm>
          <a:prstGeom prst="rect">
            <a:avLst/>
          </a:prstGeom>
          <a:ln w="12700" cmpd="sng">
            <a:solidFill>
              <a:srgbClr val="587E3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dirty="0" smtClean="0"/>
              <a:t>Teacher &amp; Principal Accountability </a:t>
            </a:r>
            <a:endParaRPr lang="en-US" sz="3600" dirty="0"/>
          </a:p>
        </p:txBody>
      </p:sp>
      <p:sp>
        <p:nvSpPr>
          <p:cNvPr id="9" name="TextBox 8"/>
          <p:cNvSpPr txBox="1"/>
          <p:nvPr/>
        </p:nvSpPr>
        <p:spPr>
          <a:xfrm>
            <a:off x="4343400" y="4417873"/>
            <a:ext cx="2971800" cy="1754327"/>
          </a:xfrm>
          <a:prstGeom prst="rect">
            <a:avLst/>
          </a:prstGeom>
          <a:solidFill>
            <a:srgbClr val="92D050"/>
          </a:solidFill>
          <a:ln w="12700" cmpd="sng">
            <a:solidFill>
              <a:srgbClr val="587E3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dirty="0" smtClean="0"/>
              <a:t>School &amp; District Accountability </a:t>
            </a:r>
            <a:endParaRPr lang="en-US" sz="3600" dirty="0"/>
          </a:p>
        </p:txBody>
      </p:sp>
      <p:cxnSp>
        <p:nvCxnSpPr>
          <p:cNvPr id="11" name="Straight Arrow Connector 10"/>
          <p:cNvCxnSpPr/>
          <p:nvPr/>
        </p:nvCxnSpPr>
        <p:spPr>
          <a:xfrm flipH="1">
            <a:off x="2667000" y="3200400"/>
            <a:ext cx="838200" cy="1066800"/>
          </a:xfrm>
          <a:prstGeom prst="straightConnector1">
            <a:avLst/>
          </a:prstGeom>
          <a:ln w="57150" cmpd="sng">
            <a:solidFill>
              <a:srgbClr val="587E3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343400" y="3200400"/>
            <a:ext cx="838200" cy="1066800"/>
          </a:xfrm>
          <a:prstGeom prst="straightConnector1">
            <a:avLst/>
          </a:prstGeom>
          <a:ln w="57150" cmpd="sng">
            <a:solidFill>
              <a:srgbClr val="587E3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2721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30</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48816092"/>
              </p:ext>
            </p:extLst>
          </p:nvPr>
        </p:nvGraphicFramePr>
        <p:xfrm>
          <a:off x="228601" y="3581401"/>
          <a:ext cx="7924800" cy="1600200"/>
        </p:xfrm>
        <a:graphic>
          <a:graphicData uri="http://schemas.openxmlformats.org/drawingml/2006/table">
            <a:tbl>
              <a:tblPr firstRow="1" bandRow="1">
                <a:tableStyleId>{5940675A-B579-460E-94D1-54222C63F5DA}</a:tableStyleId>
              </a:tblPr>
              <a:tblGrid>
                <a:gridCol w="1584960"/>
                <a:gridCol w="1584960"/>
                <a:gridCol w="1478279"/>
                <a:gridCol w="1691641"/>
                <a:gridCol w="1584960"/>
              </a:tblGrid>
              <a:tr h="986366">
                <a:tc>
                  <a:txBody>
                    <a:bodyPr/>
                    <a:lstStyle/>
                    <a:p>
                      <a:r>
                        <a:rPr lang="en-US" sz="2000" dirty="0" smtClean="0"/>
                        <a:t>Growth all</a:t>
                      </a:r>
                      <a:endParaRPr lang="en-US" sz="2000" dirty="0"/>
                    </a:p>
                  </a:txBody>
                  <a:tcPr/>
                </a:tc>
                <a:tc>
                  <a:txBody>
                    <a:bodyPr/>
                    <a:lstStyle/>
                    <a:p>
                      <a:r>
                        <a:rPr lang="en-US" sz="2000" dirty="0" smtClean="0"/>
                        <a:t>Growth AK</a:t>
                      </a:r>
                      <a:r>
                        <a:rPr lang="en-US" sz="2000" baseline="0" dirty="0" smtClean="0"/>
                        <a:t> Natives</a:t>
                      </a:r>
                      <a:endParaRPr lang="en-US" sz="2000" dirty="0"/>
                    </a:p>
                  </a:txBody>
                  <a:tcPr/>
                </a:tc>
                <a:tc>
                  <a:txBody>
                    <a:bodyPr/>
                    <a:lstStyle/>
                    <a:p>
                      <a:r>
                        <a:rPr lang="en-US" sz="2000" dirty="0" smtClean="0"/>
                        <a:t>Growth- Econ Dis</a:t>
                      </a:r>
                      <a:endParaRPr lang="en-US" sz="2000" dirty="0"/>
                    </a:p>
                  </a:txBody>
                  <a:tcPr/>
                </a:tc>
                <a:tc>
                  <a:txBody>
                    <a:bodyPr/>
                    <a:lstStyle/>
                    <a:p>
                      <a:r>
                        <a:rPr lang="en-US" sz="2000" dirty="0" smtClean="0"/>
                        <a:t>Growth</a:t>
                      </a:r>
                      <a:r>
                        <a:rPr lang="en-US" sz="2000" baseline="0" dirty="0" smtClean="0"/>
                        <a:t> w/Disabilities</a:t>
                      </a:r>
                      <a:endParaRPr lang="en-US" sz="2000" dirty="0"/>
                    </a:p>
                  </a:txBody>
                  <a:tcPr/>
                </a:tc>
                <a:tc>
                  <a:txBody>
                    <a:bodyPr/>
                    <a:lstStyle/>
                    <a:p>
                      <a:r>
                        <a:rPr lang="en-US" sz="2000" dirty="0" smtClean="0"/>
                        <a:t>Growth LEP</a:t>
                      </a:r>
                      <a:endParaRPr lang="en-US" sz="2000" dirty="0"/>
                    </a:p>
                  </a:txBody>
                  <a:tcPr/>
                </a:tc>
              </a:tr>
              <a:tr h="613834">
                <a:tc>
                  <a:txBody>
                    <a:bodyPr/>
                    <a:lstStyle/>
                    <a:p>
                      <a:r>
                        <a:rPr lang="en-US" sz="2400" dirty="0" smtClean="0"/>
                        <a:t>96.42</a:t>
                      </a:r>
                      <a:endParaRPr lang="en-US" sz="2400" dirty="0"/>
                    </a:p>
                  </a:txBody>
                  <a:tcPr/>
                </a:tc>
                <a:tc>
                  <a:txBody>
                    <a:bodyPr/>
                    <a:lstStyle/>
                    <a:p>
                      <a:r>
                        <a:rPr lang="en-US" sz="2400" dirty="0" smtClean="0"/>
                        <a:t>103.13</a:t>
                      </a:r>
                      <a:endParaRPr lang="en-US" sz="2400" dirty="0"/>
                    </a:p>
                  </a:txBody>
                  <a:tcPr/>
                </a:tc>
                <a:tc>
                  <a:txBody>
                    <a:bodyPr/>
                    <a:lstStyle/>
                    <a:p>
                      <a:r>
                        <a:rPr lang="en-US" sz="2400" dirty="0" smtClean="0"/>
                        <a:t>98.85</a:t>
                      </a:r>
                      <a:endParaRPr lang="en-US" sz="2400" dirty="0"/>
                    </a:p>
                  </a:txBody>
                  <a:tcPr/>
                </a:tc>
                <a:tc>
                  <a:txBody>
                    <a:bodyPr/>
                    <a:lstStyle/>
                    <a:p>
                      <a:r>
                        <a:rPr lang="en-US" sz="2400" dirty="0" smtClean="0"/>
                        <a:t>64.17</a:t>
                      </a:r>
                      <a:endParaRPr lang="en-US" sz="2400" dirty="0"/>
                    </a:p>
                  </a:txBody>
                  <a:tcPr/>
                </a:tc>
                <a:tc>
                  <a:txBody>
                    <a:bodyPr/>
                    <a:lstStyle/>
                    <a:p>
                      <a:r>
                        <a:rPr lang="en-US" sz="2400" dirty="0" smtClean="0"/>
                        <a:t>N/A</a:t>
                      </a:r>
                      <a:endParaRPr lang="en-US" sz="2400" dirty="0"/>
                    </a:p>
                  </a:txBody>
                  <a:tcPr/>
                </a:tc>
              </a:tr>
            </a:tbl>
          </a:graphicData>
        </a:graphic>
      </p:graphicFrame>
      <p:sp>
        <p:nvSpPr>
          <p:cNvPr id="4" name="TextBox 3"/>
          <p:cNvSpPr txBox="1"/>
          <p:nvPr/>
        </p:nvSpPr>
        <p:spPr>
          <a:xfrm>
            <a:off x="381000" y="373873"/>
            <a:ext cx="3886200" cy="584775"/>
          </a:xfrm>
          <a:prstGeom prst="rect">
            <a:avLst/>
          </a:prstGeom>
          <a:noFill/>
        </p:spPr>
        <p:txBody>
          <a:bodyPr wrap="square" rtlCol="0">
            <a:spAutoFit/>
          </a:bodyPr>
          <a:lstStyle/>
          <a:p>
            <a:r>
              <a:rPr lang="en-US" sz="3200" b="1" dirty="0">
                <a:solidFill>
                  <a:srgbClr val="C00000"/>
                </a:solidFill>
              </a:rPr>
              <a:t>School Progress</a:t>
            </a:r>
            <a:endParaRPr lang="en-US" sz="3200" b="1" dirty="0"/>
          </a:p>
        </p:txBody>
      </p:sp>
      <p:graphicFrame>
        <p:nvGraphicFramePr>
          <p:cNvPr id="5" name="Table 4"/>
          <p:cNvGraphicFramePr>
            <a:graphicFrameLocks noGrp="1"/>
          </p:cNvGraphicFramePr>
          <p:nvPr>
            <p:extLst>
              <p:ext uri="{D42A27DB-BD31-4B8C-83A1-F6EECF244321}">
                <p14:modId xmlns:p14="http://schemas.microsoft.com/office/powerpoint/2010/main" val="3363317280"/>
              </p:ext>
            </p:extLst>
          </p:nvPr>
        </p:nvGraphicFramePr>
        <p:xfrm>
          <a:off x="522514" y="5562600"/>
          <a:ext cx="7086600" cy="914400"/>
        </p:xfrm>
        <a:graphic>
          <a:graphicData uri="http://schemas.openxmlformats.org/drawingml/2006/table">
            <a:tbl>
              <a:tblPr firstRow="1" bandRow="1">
                <a:tableStyleId>{2D5ABB26-0587-4C30-8999-92F81FD0307C}</a:tableStyleId>
              </a:tblPr>
              <a:tblGrid>
                <a:gridCol w="2362200"/>
                <a:gridCol w="2362200"/>
                <a:gridCol w="2362200"/>
              </a:tblGrid>
              <a:tr h="408940">
                <a:tc>
                  <a:txBody>
                    <a:bodyPr/>
                    <a:lstStyle/>
                    <a:p>
                      <a:r>
                        <a:rPr lang="en-US" sz="2400" dirty="0" smtClean="0"/>
                        <a:t>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Weighting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ASPI 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940">
                <a:tc>
                  <a:txBody>
                    <a:bodyPr/>
                    <a:lstStyle/>
                    <a:p>
                      <a:r>
                        <a:rPr lang="en-US" sz="2400" dirty="0" smtClean="0"/>
                        <a:t>94.11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0.4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37.64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15184650"/>
              </p:ext>
            </p:extLst>
          </p:nvPr>
        </p:nvGraphicFramePr>
        <p:xfrm>
          <a:off x="3810000" y="152400"/>
          <a:ext cx="4485286" cy="3133524"/>
        </p:xfrm>
        <a:graphic>
          <a:graphicData uri="http://schemas.openxmlformats.org/presentationml/2006/ole">
            <mc:AlternateContent xmlns:mc="http://schemas.openxmlformats.org/markup-compatibility/2006">
              <mc:Choice xmlns:v="urn:schemas-microsoft-com:vml" Requires="v">
                <p:oleObj spid="_x0000_s3158" name="Document" r:id="rId4" imgW="9992941" imgH="6979441" progId="Word.Document.12">
                  <p:embed/>
                </p:oleObj>
              </mc:Choice>
              <mc:Fallback>
                <p:oleObj name="Document" r:id="rId4" imgW="9992941" imgH="6979441" progId="Word.Document.12">
                  <p:embed/>
                  <p:pic>
                    <p:nvPicPr>
                      <p:cNvPr id="0" name="Object 2"/>
                      <p:cNvPicPr>
                        <a:picLocks noChangeAspect="1" noChangeArrowheads="1"/>
                      </p:cNvPicPr>
                      <p:nvPr/>
                    </p:nvPicPr>
                    <p:blipFill>
                      <a:blip r:embed="rId5"/>
                      <a:srcRect/>
                      <a:stretch>
                        <a:fillRect/>
                      </a:stretch>
                    </p:blipFill>
                    <p:spPr bwMode="auto">
                      <a:xfrm>
                        <a:off x="3810000" y="152400"/>
                        <a:ext cx="4485286" cy="31335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56905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31</a:t>
            </a:fld>
            <a:endParaRPr lang="en-US">
              <a:solidFill>
                <a:prstClr val="black">
                  <a:tint val="75000"/>
                </a:prstClr>
              </a:solidFill>
            </a:endParaRPr>
          </a:p>
        </p:txBody>
      </p:sp>
      <p:pic>
        <p:nvPicPr>
          <p:cNvPr id="5" name="Picture 4" descr="3-people-speaking.jpg"/>
          <p:cNvPicPr>
            <a:picLocks noChangeAspect="1"/>
          </p:cNvPicPr>
          <p:nvPr/>
        </p:nvPicPr>
        <p:blipFill rotWithShape="1">
          <a:blip r:embed="rId3" cstate="print">
            <a:extLst>
              <a:ext uri="{28A0092B-C50C-407E-A947-70E740481C1C}">
                <a14:useLocalDpi xmlns:a14="http://schemas.microsoft.com/office/drawing/2010/main" val="0"/>
              </a:ext>
            </a:extLst>
          </a:blip>
          <a:srcRect r="9852"/>
          <a:stretch/>
        </p:blipFill>
        <p:spPr>
          <a:xfrm>
            <a:off x="6324600" y="152400"/>
            <a:ext cx="1992086" cy="1877614"/>
          </a:xfrm>
          <a:prstGeom prst="rect">
            <a:avLst/>
          </a:prstGeom>
        </p:spPr>
      </p:pic>
      <p:sp>
        <p:nvSpPr>
          <p:cNvPr id="6" name="TextBox 5"/>
          <p:cNvSpPr txBox="1"/>
          <p:nvPr/>
        </p:nvSpPr>
        <p:spPr>
          <a:xfrm>
            <a:off x="304800" y="76200"/>
            <a:ext cx="7315200" cy="6013954"/>
          </a:xfrm>
          <a:prstGeom prst="rect">
            <a:avLst/>
          </a:prstGeom>
          <a:noFill/>
        </p:spPr>
        <p:txBody>
          <a:bodyPr wrap="square" rtlCol="0">
            <a:spAutoFit/>
          </a:bodyPr>
          <a:lstStyle/>
          <a:p>
            <a:pPr>
              <a:lnSpc>
                <a:spcPct val="130000"/>
              </a:lnSpc>
            </a:pPr>
            <a:r>
              <a:rPr lang="en-US" sz="4000" b="1" dirty="0" smtClean="0">
                <a:solidFill>
                  <a:srgbClr val="000000"/>
                </a:solidFill>
              </a:rPr>
              <a:t>Triad activity (3</a:t>
            </a:r>
            <a:r>
              <a:rPr lang="en-US" sz="4000" b="1" dirty="0">
                <a:solidFill>
                  <a:srgbClr val="000000"/>
                </a:solidFill>
              </a:rPr>
              <a:t> </a:t>
            </a:r>
            <a:r>
              <a:rPr lang="en-US" sz="4000" b="1" dirty="0" smtClean="0">
                <a:solidFill>
                  <a:srgbClr val="000000"/>
                </a:solidFill>
              </a:rPr>
              <a:t>minutes) </a:t>
            </a:r>
            <a:r>
              <a:rPr lang="en-US" sz="4000" dirty="0">
                <a:solidFill>
                  <a:srgbClr val="000000"/>
                </a:solidFill>
              </a:rPr>
              <a:t/>
            </a:r>
            <a:br>
              <a:rPr lang="en-US" sz="4000" dirty="0">
                <a:solidFill>
                  <a:srgbClr val="000000"/>
                </a:solidFill>
              </a:rPr>
            </a:br>
            <a:r>
              <a:rPr lang="en-US" sz="3200" dirty="0" smtClean="0">
                <a:solidFill>
                  <a:srgbClr val="000000"/>
                </a:solidFill>
              </a:rPr>
              <a:t>Appendix </a:t>
            </a:r>
            <a:r>
              <a:rPr lang="en-US" sz="3200" dirty="0">
                <a:solidFill>
                  <a:srgbClr val="000000"/>
                </a:solidFill>
              </a:rPr>
              <a:t>A: School Progress</a:t>
            </a:r>
            <a:br>
              <a:rPr lang="en-US" sz="3200" dirty="0">
                <a:solidFill>
                  <a:srgbClr val="000000"/>
                </a:solidFill>
              </a:rPr>
            </a:br>
            <a:r>
              <a:rPr lang="en-US" sz="3200" dirty="0" smtClean="0">
                <a:solidFill>
                  <a:srgbClr val="000000"/>
                </a:solidFill>
              </a:rPr>
              <a:t>Look at example on page 6</a:t>
            </a:r>
            <a:r>
              <a:rPr lang="en-US" sz="3200" dirty="0">
                <a:solidFill>
                  <a:srgbClr val="000000"/>
                </a:solidFill>
              </a:rPr>
              <a:t/>
            </a:r>
            <a:br>
              <a:rPr lang="en-US" sz="3200" dirty="0">
                <a:solidFill>
                  <a:srgbClr val="000000"/>
                </a:solidFill>
              </a:rPr>
            </a:br>
            <a:endParaRPr lang="en-US" sz="3200" dirty="0" smtClean="0">
              <a:solidFill>
                <a:srgbClr val="000000"/>
              </a:solidFill>
            </a:endParaRPr>
          </a:p>
          <a:p>
            <a:pPr marL="457200" indent="-457200">
              <a:lnSpc>
                <a:spcPct val="130000"/>
              </a:lnSpc>
              <a:buFont typeface="Arial"/>
              <a:buChar char="•"/>
            </a:pPr>
            <a:r>
              <a:rPr lang="en-US" sz="3200" dirty="0" smtClean="0">
                <a:solidFill>
                  <a:srgbClr val="000000"/>
                </a:solidFill>
              </a:rPr>
              <a:t>What factors remove a student’s score from the school’s calculation?</a:t>
            </a:r>
          </a:p>
          <a:p>
            <a:pPr marL="457200" indent="-457200">
              <a:lnSpc>
                <a:spcPct val="130000"/>
              </a:lnSpc>
              <a:buFont typeface="Arial"/>
              <a:buChar char="•"/>
            </a:pPr>
            <a:r>
              <a:rPr lang="en-US" sz="3200" dirty="0" smtClean="0">
                <a:solidFill>
                  <a:srgbClr val="000000"/>
                </a:solidFill>
              </a:rPr>
              <a:t>When </a:t>
            </a:r>
            <a:r>
              <a:rPr lang="en-US" sz="3200" dirty="0">
                <a:solidFill>
                  <a:srgbClr val="000000"/>
                </a:solidFill>
              </a:rPr>
              <a:t>you think about your school, </a:t>
            </a:r>
            <a:r>
              <a:rPr lang="en-US" sz="3200" dirty="0" smtClean="0">
                <a:solidFill>
                  <a:srgbClr val="000000"/>
                </a:solidFill>
              </a:rPr>
              <a:t>how might your subgroup scores effect your school growth score?</a:t>
            </a:r>
          </a:p>
        </p:txBody>
      </p:sp>
    </p:spTree>
    <p:extLst>
      <p:ext uri="{BB962C8B-B14F-4D97-AF65-F5344CB8AC3E}">
        <p14:creationId xmlns:p14="http://schemas.microsoft.com/office/powerpoint/2010/main" val="3895393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32</a:t>
            </a:fld>
            <a:endParaRPr lang="en-US">
              <a:solidFill>
                <a:prstClr val="black">
                  <a:tint val="75000"/>
                </a:prstClr>
              </a:solidFill>
            </a:endParaRPr>
          </a:p>
        </p:txBody>
      </p:sp>
      <p:sp>
        <p:nvSpPr>
          <p:cNvPr id="3" name="Title 4"/>
          <p:cNvSpPr txBox="1">
            <a:spLocks/>
          </p:cNvSpPr>
          <p:nvPr/>
        </p:nvSpPr>
        <p:spPr>
          <a:xfrm>
            <a:off x="304800" y="228600"/>
            <a:ext cx="7986944"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587E32"/>
                </a:solidFill>
              </a:rPr>
              <a:t>Attendance Rate</a:t>
            </a:r>
            <a:endParaRPr lang="en-US" sz="4000" b="1" dirty="0">
              <a:solidFill>
                <a:srgbClr val="587E3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87602334"/>
              </p:ext>
            </p:extLst>
          </p:nvPr>
        </p:nvGraphicFramePr>
        <p:xfrm>
          <a:off x="4572000" y="1828800"/>
          <a:ext cx="3657600" cy="4053840"/>
        </p:xfrm>
        <a:graphic>
          <a:graphicData uri="http://schemas.openxmlformats.org/drawingml/2006/table">
            <a:tbl>
              <a:tblPr firstRow="1" bandRow="1">
                <a:tableStyleId>{9D7B26C5-4107-4FEC-AEDC-1716B250A1EF}</a:tableStyleId>
              </a:tblPr>
              <a:tblGrid>
                <a:gridCol w="2133600"/>
                <a:gridCol w="1524000"/>
              </a:tblGrid>
              <a:tr h="370840">
                <a:tc>
                  <a:txBody>
                    <a:bodyPr/>
                    <a:lstStyle/>
                    <a:p>
                      <a:r>
                        <a:rPr lang="en-US" sz="2800" dirty="0" smtClean="0"/>
                        <a:t>Attendance</a:t>
                      </a:r>
                      <a:r>
                        <a:rPr lang="en-US" sz="2800" baseline="0" dirty="0" smtClean="0"/>
                        <a:t> Rate (%)</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7EB849"/>
                    </a:solidFill>
                  </a:tcPr>
                </a:tc>
                <a:tc>
                  <a:txBody>
                    <a:bodyPr/>
                    <a:lstStyle/>
                    <a:p>
                      <a:r>
                        <a:rPr lang="en-US" sz="2800" dirty="0" smtClean="0"/>
                        <a:t>Points</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7EB849"/>
                    </a:solidFill>
                  </a:tcPr>
                </a:tc>
              </a:tr>
              <a:tr h="370840">
                <a:tc>
                  <a:txBody>
                    <a:bodyPr/>
                    <a:lstStyle/>
                    <a:p>
                      <a:r>
                        <a:rPr lang="en-US" sz="2800" dirty="0" smtClean="0"/>
                        <a:t>96-100</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800" dirty="0" smtClean="0"/>
                        <a:t>100</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800" dirty="0" smtClean="0"/>
                        <a:t>93-95</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2800" dirty="0" smtClean="0"/>
                        <a:t>95</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370840">
                <a:tc>
                  <a:txBody>
                    <a:bodyPr/>
                    <a:lstStyle/>
                    <a:p>
                      <a:r>
                        <a:rPr lang="en-US" sz="2800" dirty="0" smtClean="0"/>
                        <a:t>90-92</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800" dirty="0" smtClean="0"/>
                        <a:t>80</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800" dirty="0" smtClean="0"/>
                        <a:t>85-89</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800" dirty="0" smtClean="0"/>
                        <a:t>50</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800" dirty="0" smtClean="0"/>
                        <a:t>70-85</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800" dirty="0" smtClean="0"/>
                        <a:t>25</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800" dirty="0" smtClean="0"/>
                        <a:t>Below 70</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800" dirty="0" smtClean="0"/>
                        <a:t>0</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609600" y="1066800"/>
            <a:ext cx="6934200" cy="523220"/>
          </a:xfrm>
          <a:prstGeom prst="rect">
            <a:avLst/>
          </a:prstGeom>
          <a:noFill/>
        </p:spPr>
        <p:txBody>
          <a:bodyPr wrap="square" rtlCol="0">
            <a:spAutoFit/>
          </a:bodyPr>
          <a:lstStyle/>
          <a:p>
            <a:r>
              <a:rPr lang="en-US" sz="2800" b="1" dirty="0" smtClean="0"/>
              <a:t>Average attendance of all students.</a:t>
            </a:r>
            <a:endParaRPr lang="en-US" sz="2800" b="1" dirty="0"/>
          </a:p>
        </p:txBody>
      </p:sp>
      <p:sp>
        <p:nvSpPr>
          <p:cNvPr id="7" name="Rectangle 6"/>
          <p:cNvSpPr/>
          <p:nvPr/>
        </p:nvSpPr>
        <p:spPr>
          <a:xfrm>
            <a:off x="152400" y="1752600"/>
            <a:ext cx="4191000" cy="4478149"/>
          </a:xfrm>
          <a:prstGeom prst="rect">
            <a:avLst/>
          </a:prstGeom>
        </p:spPr>
        <p:txBody>
          <a:bodyPr wrap="square">
            <a:spAutoFit/>
          </a:bodyPr>
          <a:lstStyle/>
          <a:p>
            <a:r>
              <a:rPr lang="en-US" sz="2800" b="1" dirty="0"/>
              <a:t>Example:  </a:t>
            </a:r>
            <a:endParaRPr lang="en-US" sz="2800" b="1" dirty="0" smtClean="0"/>
          </a:p>
          <a:p>
            <a:endParaRPr lang="en-US" sz="900" b="1" dirty="0"/>
          </a:p>
          <a:p>
            <a:pPr marL="342900" indent="-342900">
              <a:buFont typeface="Arial"/>
              <a:buChar char="•"/>
            </a:pPr>
            <a:r>
              <a:rPr lang="en-US" sz="2800" b="1" dirty="0" smtClean="0"/>
              <a:t>100 students total</a:t>
            </a:r>
            <a:endParaRPr lang="en-US" sz="2800" b="1" dirty="0"/>
          </a:p>
          <a:p>
            <a:pPr marL="342900" indent="-342900">
              <a:buFont typeface="Arial"/>
              <a:buChar char="•"/>
            </a:pPr>
            <a:endParaRPr lang="en-US" sz="800" b="1" dirty="0"/>
          </a:p>
          <a:p>
            <a:pPr marL="285750" indent="-285750">
              <a:buFont typeface="Arial" pitchFamily="34" charset="0"/>
              <a:buChar char="•"/>
            </a:pPr>
            <a:r>
              <a:rPr lang="en-US" sz="2800" b="1" dirty="0" smtClean="0"/>
              <a:t>16,100 combined </a:t>
            </a:r>
            <a:r>
              <a:rPr lang="en-US" sz="2800" b="1" dirty="0"/>
              <a:t>days of attendance</a:t>
            </a:r>
          </a:p>
          <a:p>
            <a:endParaRPr lang="en-US" sz="800" b="1" dirty="0"/>
          </a:p>
          <a:p>
            <a:pPr marL="285750" indent="-285750">
              <a:buFont typeface="Arial" pitchFamily="34" charset="0"/>
              <a:buChar char="•"/>
            </a:pPr>
            <a:r>
              <a:rPr lang="en-US" sz="2800" b="1" dirty="0" smtClean="0"/>
              <a:t>17,000 </a:t>
            </a:r>
            <a:r>
              <a:rPr lang="en-US" sz="2800" b="1" dirty="0"/>
              <a:t>days of </a:t>
            </a:r>
            <a:r>
              <a:rPr lang="en-US" sz="2800" b="1" dirty="0" smtClean="0"/>
              <a:t>membership </a:t>
            </a:r>
            <a:r>
              <a:rPr lang="en-US" sz="2800" dirty="0" smtClean="0"/>
              <a:t>(@170 days each)</a:t>
            </a:r>
            <a:endParaRPr lang="en-US" sz="2800" dirty="0"/>
          </a:p>
          <a:p>
            <a:endParaRPr lang="en-US" sz="800" b="1" dirty="0"/>
          </a:p>
          <a:p>
            <a:pPr marL="285750" indent="-285750">
              <a:buFont typeface="Arial" pitchFamily="34" charset="0"/>
              <a:buChar char="•"/>
            </a:pPr>
            <a:r>
              <a:rPr lang="en-US" sz="2800" b="1" dirty="0" smtClean="0"/>
              <a:t>16,110 / 17,000 = 94.7% </a:t>
            </a:r>
            <a:r>
              <a:rPr lang="en-US" sz="2800" b="1" dirty="0"/>
              <a:t>attendance rate</a:t>
            </a:r>
          </a:p>
        </p:txBody>
      </p:sp>
    </p:spTree>
    <p:extLst>
      <p:ext uri="{BB962C8B-B14F-4D97-AF65-F5344CB8AC3E}">
        <p14:creationId xmlns:p14="http://schemas.microsoft.com/office/powerpoint/2010/main" val="1721519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33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770"/>
            <a:ext cx="8305800" cy="6878770"/>
          </a:xfrm>
          <a:prstGeom prst="rect">
            <a:avLst/>
          </a:prstGeom>
          <a:noFill/>
        </p:spPr>
      </p:pic>
      <p:sp>
        <p:nvSpPr>
          <p:cNvPr id="8" name="TextBox 7"/>
          <p:cNvSpPr txBox="1"/>
          <p:nvPr/>
        </p:nvSpPr>
        <p:spPr>
          <a:xfrm>
            <a:off x="4648200" y="2438400"/>
            <a:ext cx="2819400" cy="369332"/>
          </a:xfrm>
          <a:prstGeom prst="rect">
            <a:avLst/>
          </a:prstGeom>
          <a:solidFill>
            <a:srgbClr val="FFC000"/>
          </a:solidFill>
          <a:ln>
            <a:solidFill>
              <a:schemeClr val="tx1"/>
            </a:solidFill>
          </a:ln>
        </p:spPr>
        <p:txBody>
          <a:bodyPr wrap="square" rtlCol="0">
            <a:spAutoFit/>
          </a:bodyPr>
          <a:lstStyle/>
          <a:p>
            <a:r>
              <a:rPr lang="en-US" b="1" dirty="0" smtClean="0"/>
              <a:t>80 x 35% = 28 ASPI points</a:t>
            </a:r>
            <a:endParaRPr lang="en-US" b="1" dirty="0"/>
          </a:p>
        </p:txBody>
      </p:sp>
      <p:sp>
        <p:nvSpPr>
          <p:cNvPr id="9" name="TextBox 8"/>
          <p:cNvSpPr txBox="1"/>
          <p:nvPr/>
        </p:nvSpPr>
        <p:spPr>
          <a:xfrm>
            <a:off x="685800" y="5715000"/>
            <a:ext cx="3352800" cy="369332"/>
          </a:xfrm>
          <a:prstGeom prst="rect">
            <a:avLst/>
          </a:prstGeom>
          <a:solidFill>
            <a:srgbClr val="FFC000"/>
          </a:solidFill>
          <a:ln>
            <a:solidFill>
              <a:schemeClr val="tx1"/>
            </a:solidFill>
          </a:ln>
        </p:spPr>
        <p:txBody>
          <a:bodyPr wrap="square" rtlCol="0">
            <a:spAutoFit/>
          </a:bodyPr>
          <a:lstStyle/>
          <a:p>
            <a:r>
              <a:rPr lang="en-US" b="1" dirty="0" smtClean="0"/>
              <a:t>94.11 x 40% = 37.64 ASPI points</a:t>
            </a:r>
            <a:endParaRPr lang="en-US" b="1" dirty="0"/>
          </a:p>
        </p:txBody>
      </p:sp>
      <p:sp>
        <p:nvSpPr>
          <p:cNvPr id="10" name="TextBox 9"/>
          <p:cNvSpPr txBox="1"/>
          <p:nvPr/>
        </p:nvSpPr>
        <p:spPr>
          <a:xfrm>
            <a:off x="533400" y="1600200"/>
            <a:ext cx="4114800" cy="461665"/>
          </a:xfrm>
          <a:prstGeom prst="rect">
            <a:avLst/>
          </a:prstGeom>
          <a:solidFill>
            <a:srgbClr val="FFC000"/>
          </a:solidFill>
          <a:ln>
            <a:solidFill>
              <a:schemeClr val="tx1"/>
            </a:solidFill>
          </a:ln>
        </p:spPr>
        <p:txBody>
          <a:bodyPr wrap="square" rtlCol="0">
            <a:spAutoFit/>
          </a:bodyPr>
          <a:lstStyle/>
          <a:p>
            <a:r>
              <a:rPr lang="en-US" sz="2400" b="1" dirty="0" smtClean="0"/>
              <a:t>95 x 25% = 23.75 ASPI points</a:t>
            </a:r>
            <a:endParaRPr lang="en-US" sz="2400" b="1" dirty="0"/>
          </a:p>
        </p:txBody>
      </p:sp>
    </p:spTree>
    <p:extLst>
      <p:ext uri="{BB962C8B-B14F-4D97-AF65-F5344CB8AC3E}">
        <p14:creationId xmlns:p14="http://schemas.microsoft.com/office/powerpoint/2010/main" val="43969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34</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74418247"/>
              </p:ext>
            </p:extLst>
          </p:nvPr>
        </p:nvGraphicFramePr>
        <p:xfrm>
          <a:off x="762000" y="4267200"/>
          <a:ext cx="1402080" cy="646252"/>
        </p:xfrm>
        <a:graphic>
          <a:graphicData uri="http://schemas.openxmlformats.org/drawingml/2006/table">
            <a:tbl>
              <a:tblPr firstRow="1" bandRow="1">
                <a:tableStyleId>{5940675A-B579-460E-94D1-54222C63F5DA}</a:tableStyleId>
              </a:tblPr>
              <a:tblGrid>
                <a:gridCol w="1402080"/>
              </a:tblGrid>
              <a:tr h="646252">
                <a:tc>
                  <a:txBody>
                    <a:bodyPr/>
                    <a:lstStyle/>
                    <a:p>
                      <a:r>
                        <a:rPr lang="en-US" sz="2400" dirty="0" smtClean="0"/>
                        <a:t>94.7%</a:t>
                      </a:r>
                      <a:endParaRPr lang="en-US" sz="2400" dirty="0"/>
                    </a:p>
                  </a:txBody>
                  <a:tcPr/>
                </a:tc>
              </a:tr>
            </a:tbl>
          </a:graphicData>
        </a:graphic>
      </p:graphicFrame>
      <p:sp>
        <p:nvSpPr>
          <p:cNvPr id="4" name="TextBox 3"/>
          <p:cNvSpPr txBox="1"/>
          <p:nvPr/>
        </p:nvSpPr>
        <p:spPr>
          <a:xfrm>
            <a:off x="533400" y="381000"/>
            <a:ext cx="4114800" cy="584775"/>
          </a:xfrm>
          <a:prstGeom prst="rect">
            <a:avLst/>
          </a:prstGeom>
          <a:noFill/>
        </p:spPr>
        <p:txBody>
          <a:bodyPr wrap="square" rtlCol="0">
            <a:spAutoFit/>
          </a:bodyPr>
          <a:lstStyle/>
          <a:p>
            <a:r>
              <a:rPr lang="en-US" sz="3200" b="1" dirty="0">
                <a:solidFill>
                  <a:srgbClr val="587E32"/>
                </a:solidFill>
              </a:rPr>
              <a:t>Attendance Rate</a:t>
            </a:r>
          </a:p>
        </p:txBody>
      </p:sp>
      <p:graphicFrame>
        <p:nvGraphicFramePr>
          <p:cNvPr id="5" name="Table 4"/>
          <p:cNvGraphicFramePr>
            <a:graphicFrameLocks noGrp="1"/>
          </p:cNvGraphicFramePr>
          <p:nvPr>
            <p:extLst>
              <p:ext uri="{D42A27DB-BD31-4B8C-83A1-F6EECF244321}">
                <p14:modId xmlns:p14="http://schemas.microsoft.com/office/powerpoint/2010/main" val="3139890527"/>
              </p:ext>
            </p:extLst>
          </p:nvPr>
        </p:nvGraphicFramePr>
        <p:xfrm>
          <a:off x="762000" y="5181600"/>
          <a:ext cx="7086600" cy="914400"/>
        </p:xfrm>
        <a:graphic>
          <a:graphicData uri="http://schemas.openxmlformats.org/drawingml/2006/table">
            <a:tbl>
              <a:tblPr firstRow="1" bandRow="1">
                <a:tableStyleId>{2D5ABB26-0587-4C30-8999-92F81FD0307C}</a:tableStyleId>
              </a:tblPr>
              <a:tblGrid>
                <a:gridCol w="2362200"/>
                <a:gridCol w="2362200"/>
                <a:gridCol w="2362200"/>
              </a:tblGrid>
              <a:tr h="408940">
                <a:tc>
                  <a:txBody>
                    <a:bodyPr/>
                    <a:lstStyle/>
                    <a:p>
                      <a:r>
                        <a:rPr lang="en-US" sz="2400" dirty="0" smtClean="0"/>
                        <a:t>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Weighting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ASPI 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940">
                <a:tc>
                  <a:txBody>
                    <a:bodyPr/>
                    <a:lstStyle/>
                    <a:p>
                      <a:r>
                        <a:rPr lang="en-US" sz="2400" dirty="0" smtClean="0"/>
                        <a:t>95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0.25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23.75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4947365"/>
              </p:ext>
            </p:extLst>
          </p:nvPr>
        </p:nvGraphicFramePr>
        <p:xfrm>
          <a:off x="3657600" y="1066800"/>
          <a:ext cx="4589198" cy="3207788"/>
        </p:xfrm>
        <a:graphic>
          <a:graphicData uri="http://schemas.openxmlformats.org/presentationml/2006/ole">
            <mc:AlternateContent xmlns:mc="http://schemas.openxmlformats.org/markup-compatibility/2006">
              <mc:Choice xmlns:v="urn:schemas-microsoft-com:vml" Requires="v">
                <p:oleObj spid="_x0000_s4183" name="Document" r:id="rId4" imgW="9992941" imgH="6979441" progId="Word.Document.12">
                  <p:embed/>
                </p:oleObj>
              </mc:Choice>
              <mc:Fallback>
                <p:oleObj name="Document" r:id="rId4" imgW="9992941" imgH="6979441" progId="Word.Document.12">
                  <p:embed/>
                  <p:pic>
                    <p:nvPicPr>
                      <p:cNvPr id="0" name="Object 5"/>
                      <p:cNvPicPr>
                        <a:picLocks noChangeAspect="1" noChangeArrowheads="1"/>
                      </p:cNvPicPr>
                      <p:nvPr/>
                    </p:nvPicPr>
                    <p:blipFill>
                      <a:blip r:embed="rId5"/>
                      <a:srcRect/>
                      <a:stretch>
                        <a:fillRect/>
                      </a:stretch>
                    </p:blipFill>
                    <p:spPr bwMode="auto">
                      <a:xfrm>
                        <a:off x="3657600" y="1066800"/>
                        <a:ext cx="4589198" cy="3207788"/>
                      </a:xfrm>
                      <a:prstGeom prst="rect">
                        <a:avLst/>
                      </a:prstGeom>
                      <a:noFill/>
                      <a:ln w="38100">
                        <a:solidFill>
                          <a:srgbClr val="00BB01"/>
                        </a:solidFill>
                      </a:ln>
                    </p:spPr>
                  </p:pic>
                </p:oleObj>
              </mc:Fallback>
            </mc:AlternateContent>
          </a:graphicData>
        </a:graphic>
      </p:graphicFrame>
    </p:spTree>
    <p:extLst>
      <p:ext uri="{BB962C8B-B14F-4D97-AF65-F5344CB8AC3E}">
        <p14:creationId xmlns:p14="http://schemas.microsoft.com/office/powerpoint/2010/main" val="2309020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35</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05800" cy="6878770"/>
          </a:xfrm>
          <a:prstGeom prst="rect">
            <a:avLst/>
          </a:prstGeom>
          <a:noFill/>
        </p:spPr>
      </p:pic>
      <p:sp>
        <p:nvSpPr>
          <p:cNvPr id="8" name="TextBox 7"/>
          <p:cNvSpPr txBox="1"/>
          <p:nvPr/>
        </p:nvSpPr>
        <p:spPr>
          <a:xfrm>
            <a:off x="4648200" y="2438400"/>
            <a:ext cx="2819400" cy="369332"/>
          </a:xfrm>
          <a:prstGeom prst="rect">
            <a:avLst/>
          </a:prstGeom>
          <a:solidFill>
            <a:srgbClr val="FFC000"/>
          </a:solidFill>
          <a:ln>
            <a:solidFill>
              <a:schemeClr val="tx1"/>
            </a:solidFill>
          </a:ln>
        </p:spPr>
        <p:txBody>
          <a:bodyPr wrap="square" rtlCol="0">
            <a:spAutoFit/>
          </a:bodyPr>
          <a:lstStyle/>
          <a:p>
            <a:r>
              <a:rPr lang="en-US" b="1" dirty="0" smtClean="0"/>
              <a:t>80 x 35% = 28 ASPI points</a:t>
            </a:r>
            <a:endParaRPr lang="en-US" b="1" dirty="0"/>
          </a:p>
        </p:txBody>
      </p:sp>
      <p:sp>
        <p:nvSpPr>
          <p:cNvPr id="9" name="TextBox 8"/>
          <p:cNvSpPr txBox="1"/>
          <p:nvPr/>
        </p:nvSpPr>
        <p:spPr>
          <a:xfrm>
            <a:off x="685800" y="5715000"/>
            <a:ext cx="3352800" cy="369332"/>
          </a:xfrm>
          <a:prstGeom prst="rect">
            <a:avLst/>
          </a:prstGeom>
          <a:solidFill>
            <a:srgbClr val="FFC000"/>
          </a:solidFill>
          <a:ln>
            <a:solidFill>
              <a:schemeClr val="tx1"/>
            </a:solidFill>
          </a:ln>
        </p:spPr>
        <p:txBody>
          <a:bodyPr wrap="square" rtlCol="0">
            <a:spAutoFit/>
          </a:bodyPr>
          <a:lstStyle/>
          <a:p>
            <a:r>
              <a:rPr lang="en-US" b="1" dirty="0" smtClean="0"/>
              <a:t>94.11 x 40% = 37.64 ASPI points</a:t>
            </a:r>
            <a:endParaRPr lang="en-US" b="1" dirty="0"/>
          </a:p>
        </p:txBody>
      </p:sp>
      <p:sp>
        <p:nvSpPr>
          <p:cNvPr id="10" name="TextBox 9"/>
          <p:cNvSpPr txBox="1"/>
          <p:nvPr/>
        </p:nvSpPr>
        <p:spPr>
          <a:xfrm>
            <a:off x="533400" y="2069068"/>
            <a:ext cx="3200400" cy="369332"/>
          </a:xfrm>
          <a:prstGeom prst="rect">
            <a:avLst/>
          </a:prstGeom>
          <a:solidFill>
            <a:srgbClr val="FFC000"/>
          </a:solidFill>
          <a:ln>
            <a:solidFill>
              <a:schemeClr val="tx1"/>
            </a:solidFill>
          </a:ln>
        </p:spPr>
        <p:txBody>
          <a:bodyPr wrap="square" rtlCol="0">
            <a:spAutoFit/>
          </a:bodyPr>
          <a:lstStyle/>
          <a:p>
            <a:r>
              <a:rPr lang="en-US" b="1" dirty="0" smtClean="0"/>
              <a:t>95 x 25% = 23.75 ASPI points</a:t>
            </a:r>
            <a:endParaRPr lang="en-US" b="1" dirty="0"/>
          </a:p>
        </p:txBody>
      </p:sp>
      <p:sp>
        <p:nvSpPr>
          <p:cNvPr id="12" name="TextBox 11"/>
          <p:cNvSpPr txBox="1"/>
          <p:nvPr/>
        </p:nvSpPr>
        <p:spPr>
          <a:xfrm>
            <a:off x="4876800" y="4267200"/>
            <a:ext cx="3276600" cy="1569660"/>
          </a:xfrm>
          <a:prstGeom prst="rect">
            <a:avLst/>
          </a:prstGeom>
          <a:solidFill>
            <a:srgbClr val="FFF789"/>
          </a:solidFill>
          <a:ln w="57150" cmpd="sng">
            <a:solidFill>
              <a:srgbClr val="FFEE13"/>
            </a:solidFill>
          </a:ln>
        </p:spPr>
        <p:txBody>
          <a:bodyPr wrap="square" rtlCol="0">
            <a:spAutoFit/>
          </a:bodyPr>
          <a:lstStyle/>
          <a:p>
            <a:pPr algn="ctr"/>
            <a:r>
              <a:rPr lang="en-US" sz="3200" b="1" dirty="0" smtClean="0"/>
              <a:t>TOTAL </a:t>
            </a:r>
          </a:p>
          <a:p>
            <a:pPr algn="ctr"/>
            <a:r>
              <a:rPr lang="en-US" sz="3200" b="1" dirty="0" smtClean="0"/>
              <a:t>ASPI POINTS = 89.39</a:t>
            </a:r>
            <a:endParaRPr lang="en-US" sz="3200" b="1" dirty="0"/>
          </a:p>
        </p:txBody>
      </p:sp>
    </p:spTree>
    <p:extLst>
      <p:ext uri="{BB962C8B-B14F-4D97-AF65-F5344CB8AC3E}">
        <p14:creationId xmlns:p14="http://schemas.microsoft.com/office/powerpoint/2010/main" val="1305787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1326161178"/>
              </p:ext>
            </p:extLst>
          </p:nvPr>
        </p:nvGraphicFramePr>
        <p:xfrm>
          <a:off x="457200" y="1524000"/>
          <a:ext cx="7391400" cy="4419600"/>
        </p:xfrm>
        <a:graphic>
          <a:graphicData uri="http://schemas.openxmlformats.org/drawingml/2006/table">
            <a:tbl>
              <a:tblPr firstRow="1" bandRow="1">
                <a:tableStyleId>{073A0DAA-6AF3-43AB-8588-CEC1D06C72B9}</a:tableStyleId>
              </a:tblPr>
              <a:tblGrid>
                <a:gridCol w="3695700"/>
                <a:gridCol w="3695700"/>
              </a:tblGrid>
              <a:tr h="714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000000"/>
                          </a:solidFill>
                        </a:rPr>
                        <a:t>ASPI Points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dirty="0" smtClean="0">
                          <a:solidFill>
                            <a:srgbClr val="000000"/>
                          </a:solidFill>
                        </a:rPr>
                        <a:t>Number of Stars</a:t>
                      </a:r>
                      <a:endParaRPr lang="en-US" sz="3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94 – 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85 – 93.99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65 – 84.99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55 – 64.99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0 – 54.99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 name="Title 1"/>
          <p:cNvSpPr>
            <a:spLocks noGrp="1"/>
          </p:cNvSpPr>
          <p:nvPr>
            <p:ph type="title"/>
          </p:nvPr>
        </p:nvSpPr>
        <p:spPr/>
        <p:txBody>
          <a:bodyPr/>
          <a:lstStyle/>
          <a:p>
            <a:r>
              <a:rPr lang="en-US" dirty="0" smtClean="0"/>
              <a:t>Star Ratings</a:t>
            </a:r>
            <a:endParaRPr lang="en-US" dirty="0"/>
          </a:p>
        </p:txBody>
      </p:sp>
      <p:sp>
        <p:nvSpPr>
          <p:cNvPr id="14" name="Content Placeholder 13"/>
          <p:cNvSpPr>
            <a:spLocks noGrp="1"/>
          </p:cNvSpPr>
          <p:nvPr>
            <p:ph sz="quarter" idx="4"/>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36</a:t>
            </a:fld>
            <a:endParaRPr lang="en-US" dirty="0"/>
          </a:p>
        </p:txBody>
      </p:sp>
      <p:grpSp>
        <p:nvGrpSpPr>
          <p:cNvPr id="11" name="Group 10"/>
          <p:cNvGrpSpPr/>
          <p:nvPr/>
        </p:nvGrpSpPr>
        <p:grpSpPr>
          <a:xfrm>
            <a:off x="4343400" y="2438400"/>
            <a:ext cx="2362200" cy="457200"/>
            <a:chOff x="5334000" y="2146300"/>
            <a:chExt cx="2362200" cy="457200"/>
          </a:xfrm>
        </p:grpSpPr>
        <p:sp>
          <p:nvSpPr>
            <p:cNvPr id="5" name="5-Point Star 4"/>
            <p:cNvSpPr/>
            <p:nvPr/>
          </p:nvSpPr>
          <p:spPr>
            <a:xfrm>
              <a:off x="53340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58293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2865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7437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2390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343400" y="3124200"/>
            <a:ext cx="1905000" cy="457200"/>
            <a:chOff x="5791200" y="2743200"/>
            <a:chExt cx="1905000" cy="457200"/>
          </a:xfrm>
        </p:grpSpPr>
        <p:sp>
          <p:nvSpPr>
            <p:cNvPr id="17" name="5-Point Star 16"/>
            <p:cNvSpPr/>
            <p:nvPr/>
          </p:nvSpPr>
          <p:spPr>
            <a:xfrm>
              <a:off x="5791200" y="2743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6248400" y="2743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p:nvSpPr>
          <p:spPr>
            <a:xfrm>
              <a:off x="6705600" y="2743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5-Point Star 19"/>
            <p:cNvSpPr/>
            <p:nvPr/>
          </p:nvSpPr>
          <p:spPr>
            <a:xfrm>
              <a:off x="7239000" y="2743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4343400" y="3810000"/>
            <a:ext cx="1524000" cy="457200"/>
            <a:chOff x="6172200" y="3352800"/>
            <a:chExt cx="1524000" cy="457200"/>
          </a:xfrm>
        </p:grpSpPr>
        <p:sp>
          <p:nvSpPr>
            <p:cNvPr id="21" name="5-Point Star 20"/>
            <p:cNvSpPr/>
            <p:nvPr/>
          </p:nvSpPr>
          <p:spPr>
            <a:xfrm>
              <a:off x="6705600" y="33528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21"/>
            <p:cNvSpPr/>
            <p:nvPr/>
          </p:nvSpPr>
          <p:spPr>
            <a:xfrm>
              <a:off x="7239000" y="33528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Point Star 23"/>
            <p:cNvSpPr/>
            <p:nvPr/>
          </p:nvSpPr>
          <p:spPr>
            <a:xfrm>
              <a:off x="6172200" y="33528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5-Point Star 24"/>
          <p:cNvSpPr/>
          <p:nvPr/>
        </p:nvSpPr>
        <p:spPr>
          <a:xfrm>
            <a:off x="4343400" y="53340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4343400" y="4572000"/>
            <a:ext cx="990600" cy="457200"/>
            <a:chOff x="6705600" y="3962400"/>
            <a:chExt cx="990600" cy="457200"/>
          </a:xfrm>
        </p:grpSpPr>
        <p:sp>
          <p:nvSpPr>
            <p:cNvPr id="26" name="5-Point Star 25"/>
            <p:cNvSpPr/>
            <p:nvPr/>
          </p:nvSpPr>
          <p:spPr>
            <a:xfrm>
              <a:off x="6705600" y="39624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6"/>
            <p:cNvSpPr/>
            <p:nvPr/>
          </p:nvSpPr>
          <p:spPr>
            <a:xfrm>
              <a:off x="7239000" y="39624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02694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37</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
            <a:ext cx="7467600" cy="6172200"/>
          </a:xfrm>
          <a:prstGeom prst="rect">
            <a:avLst/>
          </a:prstGeom>
          <a:noFill/>
        </p:spPr>
      </p:pic>
      <p:sp>
        <p:nvSpPr>
          <p:cNvPr id="6" name="TextBox 5"/>
          <p:cNvSpPr txBox="1"/>
          <p:nvPr/>
        </p:nvSpPr>
        <p:spPr>
          <a:xfrm>
            <a:off x="4724400" y="1828800"/>
            <a:ext cx="2819400" cy="369332"/>
          </a:xfrm>
          <a:prstGeom prst="rect">
            <a:avLst/>
          </a:prstGeom>
          <a:solidFill>
            <a:srgbClr val="FFC000"/>
          </a:solidFill>
          <a:ln>
            <a:solidFill>
              <a:schemeClr val="tx1"/>
            </a:solidFill>
          </a:ln>
        </p:spPr>
        <p:txBody>
          <a:bodyPr wrap="square" rtlCol="0">
            <a:spAutoFit/>
          </a:bodyPr>
          <a:lstStyle/>
          <a:p>
            <a:r>
              <a:rPr lang="en-US" b="1" dirty="0" smtClean="0"/>
              <a:t>80 x 20% = 16 ASPI points</a:t>
            </a:r>
            <a:endParaRPr lang="en-US" b="1" dirty="0"/>
          </a:p>
        </p:txBody>
      </p:sp>
      <p:sp>
        <p:nvSpPr>
          <p:cNvPr id="7" name="TextBox 6"/>
          <p:cNvSpPr txBox="1"/>
          <p:nvPr/>
        </p:nvSpPr>
        <p:spPr>
          <a:xfrm>
            <a:off x="0" y="5029200"/>
            <a:ext cx="3200400" cy="369332"/>
          </a:xfrm>
          <a:prstGeom prst="rect">
            <a:avLst/>
          </a:prstGeom>
          <a:solidFill>
            <a:srgbClr val="FFC000"/>
          </a:solidFill>
          <a:ln>
            <a:solidFill>
              <a:schemeClr val="tx1"/>
            </a:solidFill>
          </a:ln>
        </p:spPr>
        <p:txBody>
          <a:bodyPr wrap="square" rtlCol="0">
            <a:spAutoFit/>
          </a:bodyPr>
          <a:lstStyle/>
          <a:p>
            <a:r>
              <a:rPr lang="en-US" b="1" dirty="0" smtClean="0"/>
              <a:t>94.7 x 10% = 9.5 ASPI points</a:t>
            </a:r>
            <a:endParaRPr lang="en-US" b="1" dirty="0"/>
          </a:p>
        </p:txBody>
      </p:sp>
      <p:sp>
        <p:nvSpPr>
          <p:cNvPr id="8" name="TextBox 7"/>
          <p:cNvSpPr txBox="1"/>
          <p:nvPr/>
        </p:nvSpPr>
        <p:spPr>
          <a:xfrm>
            <a:off x="4343400" y="5334000"/>
            <a:ext cx="3810000" cy="369332"/>
          </a:xfrm>
          <a:prstGeom prst="rect">
            <a:avLst/>
          </a:prstGeom>
          <a:solidFill>
            <a:srgbClr val="FFC000"/>
          </a:solidFill>
          <a:ln>
            <a:solidFill>
              <a:schemeClr val="tx1"/>
            </a:solidFill>
          </a:ln>
        </p:spPr>
        <p:txBody>
          <a:bodyPr wrap="square" rtlCol="0">
            <a:spAutoFit/>
          </a:bodyPr>
          <a:lstStyle/>
          <a:p>
            <a:r>
              <a:rPr lang="en-US" b="1" dirty="0" smtClean="0"/>
              <a:t>94.11 x 40% = 37.64 ASPI points</a:t>
            </a:r>
            <a:endParaRPr lang="en-US" b="1" dirty="0"/>
          </a:p>
        </p:txBody>
      </p:sp>
    </p:spTree>
    <p:extLst>
      <p:ext uri="{BB962C8B-B14F-4D97-AF65-F5344CB8AC3E}">
        <p14:creationId xmlns:p14="http://schemas.microsoft.com/office/powerpoint/2010/main" val="516473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4">
                    <a:lumMod val="75000"/>
                  </a:schemeClr>
                </a:solidFill>
              </a:rPr>
              <a:t>Graduation Rate</a:t>
            </a:r>
            <a:endParaRPr lang="en-US" sz="4000" dirty="0">
              <a:solidFill>
                <a:schemeClr val="accent4">
                  <a:lumMod val="75000"/>
                </a:schemeClr>
              </a:solidFill>
            </a:endParaRPr>
          </a:p>
        </p:txBody>
      </p:sp>
      <p:sp>
        <p:nvSpPr>
          <p:cNvPr id="3" name="Content Placeholder 2"/>
          <p:cNvSpPr>
            <a:spLocks noGrp="1"/>
          </p:cNvSpPr>
          <p:nvPr>
            <p:ph idx="1"/>
          </p:nvPr>
        </p:nvSpPr>
        <p:spPr>
          <a:xfrm>
            <a:off x="381000" y="1295400"/>
            <a:ext cx="7696200" cy="4525963"/>
          </a:xfrm>
        </p:spPr>
        <p:txBody>
          <a:bodyPr/>
          <a:lstStyle/>
          <a:p>
            <a:pPr marL="0" indent="0">
              <a:buNone/>
            </a:pPr>
            <a:r>
              <a:rPr lang="en-US" dirty="0" smtClean="0"/>
              <a:t>Use higher of 4-year or 5-year cohort rate (required graduation rate formula)</a:t>
            </a:r>
          </a:p>
          <a:p>
            <a:endParaRPr lang="en-US" dirty="0"/>
          </a:p>
        </p:txBody>
      </p:sp>
      <p:sp>
        <p:nvSpPr>
          <p:cNvPr id="6" name="Slide Number Placeholder 5"/>
          <p:cNvSpPr>
            <a:spLocks noGrp="1"/>
          </p:cNvSpPr>
          <p:nvPr>
            <p:ph type="sldNum" sz="quarter" idx="12"/>
          </p:nvPr>
        </p:nvSpPr>
        <p:spPr/>
        <p:txBody>
          <a:bodyPr/>
          <a:lstStyle/>
          <a:p>
            <a:fld id="{08F394ED-C83B-48CE-BD27-1442A7AEAE53}" type="slidenum">
              <a:rPr lang="en-US" smtClean="0"/>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57618368"/>
              </p:ext>
            </p:extLst>
          </p:nvPr>
        </p:nvGraphicFramePr>
        <p:xfrm>
          <a:off x="838200" y="2552697"/>
          <a:ext cx="6248400" cy="3581406"/>
        </p:xfrm>
        <a:graphic>
          <a:graphicData uri="http://schemas.openxmlformats.org/drawingml/2006/table">
            <a:tbl>
              <a:tblPr firstRow="1" firstCol="1" bandRow="1"/>
              <a:tblGrid>
                <a:gridCol w="2372064"/>
                <a:gridCol w="2324652"/>
                <a:gridCol w="1551684"/>
              </a:tblGrid>
              <a:tr h="397934">
                <a:tc>
                  <a:txBody>
                    <a:bodyPr/>
                    <a:lstStyle/>
                    <a:p>
                      <a:pPr marL="112395" marR="0" algn="ctr">
                        <a:lnSpc>
                          <a:spcPct val="115000"/>
                        </a:lnSpc>
                        <a:spcBef>
                          <a:spcPts val="0"/>
                        </a:spcBef>
                        <a:spcAft>
                          <a:spcPts val="0"/>
                        </a:spcAft>
                      </a:pPr>
                      <a:r>
                        <a:rPr lang="en-US" sz="1800" b="1" dirty="0">
                          <a:effectLst/>
                          <a:latin typeface="Calibri"/>
                          <a:ea typeface="Calibri"/>
                          <a:cs typeface="Times New Roman"/>
                        </a:rPr>
                        <a:t>4 year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710" marR="0" algn="ctr">
                        <a:lnSpc>
                          <a:spcPct val="115000"/>
                        </a:lnSpc>
                        <a:spcBef>
                          <a:spcPts val="0"/>
                        </a:spcBef>
                        <a:spcAft>
                          <a:spcPts val="0"/>
                        </a:spcAft>
                      </a:pPr>
                      <a:r>
                        <a:rPr lang="en-US" sz="1800" b="1" dirty="0">
                          <a:effectLst/>
                          <a:latin typeface="Calibri"/>
                          <a:ea typeface="Calibri"/>
                          <a:cs typeface="Times New Roman"/>
                        </a:rPr>
                        <a:t>5 year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0" indent="3810" algn="ctr">
                        <a:lnSpc>
                          <a:spcPct val="115000"/>
                        </a:lnSpc>
                        <a:spcBef>
                          <a:spcPts val="0"/>
                        </a:spcBef>
                        <a:spcAft>
                          <a:spcPts val="0"/>
                        </a:spcAft>
                      </a:pPr>
                      <a:r>
                        <a:rPr lang="en-US" sz="1800" b="1" dirty="0">
                          <a:effectLst/>
                          <a:latin typeface="Calibri"/>
                          <a:ea typeface="Calibri"/>
                          <a:cs typeface="Times New Roman"/>
                        </a:rPr>
                        <a:t>Points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4">
                <a:tc>
                  <a:txBody>
                    <a:bodyPr/>
                    <a:lstStyle/>
                    <a:p>
                      <a:pPr marL="112395" marR="0" algn="ctr">
                        <a:lnSpc>
                          <a:spcPct val="115000"/>
                        </a:lnSpc>
                        <a:spcBef>
                          <a:spcPts val="0"/>
                        </a:spcBef>
                        <a:spcAft>
                          <a:spcPts val="0"/>
                        </a:spcAft>
                      </a:pPr>
                      <a:r>
                        <a:rPr lang="en-US" sz="1800" dirty="0">
                          <a:effectLst/>
                          <a:latin typeface="Calibri"/>
                          <a:ea typeface="Calibri"/>
                          <a:cs typeface="Times New Roman"/>
                        </a:rPr>
                        <a:t>98-100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710" marR="0" algn="ctr">
                        <a:lnSpc>
                          <a:spcPct val="115000"/>
                        </a:lnSpc>
                        <a:spcBef>
                          <a:spcPts val="0"/>
                        </a:spcBef>
                        <a:spcAft>
                          <a:spcPts val="0"/>
                        </a:spcAft>
                      </a:pPr>
                      <a:r>
                        <a:rPr lang="en-US" sz="1800" dirty="0">
                          <a:effectLst/>
                          <a:latin typeface="Calibri"/>
                          <a:ea typeface="Calibri"/>
                          <a:cs typeface="Times New Roman"/>
                        </a:rPr>
                        <a:t>98-100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0" algn="ctr">
                        <a:lnSpc>
                          <a:spcPct val="115000"/>
                        </a:lnSpc>
                        <a:spcBef>
                          <a:spcPts val="0"/>
                        </a:spcBef>
                        <a:spcAft>
                          <a:spcPts val="0"/>
                        </a:spcAft>
                      </a:pPr>
                      <a:r>
                        <a:rPr lang="en-US" sz="1800">
                          <a:effectLst/>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4">
                <a:tc>
                  <a:txBody>
                    <a:bodyPr/>
                    <a:lstStyle/>
                    <a:p>
                      <a:pPr marL="112395" marR="0" algn="ctr">
                        <a:lnSpc>
                          <a:spcPct val="115000"/>
                        </a:lnSpc>
                        <a:spcBef>
                          <a:spcPts val="0"/>
                        </a:spcBef>
                        <a:spcAft>
                          <a:spcPts val="0"/>
                        </a:spcAft>
                      </a:pPr>
                      <a:r>
                        <a:rPr lang="en-US" sz="1800" dirty="0">
                          <a:effectLst/>
                          <a:latin typeface="Calibri"/>
                          <a:ea typeface="Calibri"/>
                          <a:cs typeface="Times New Roman"/>
                        </a:rPr>
                        <a:t>90-97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710" marR="0" algn="ctr">
                        <a:lnSpc>
                          <a:spcPct val="115000"/>
                        </a:lnSpc>
                        <a:spcBef>
                          <a:spcPts val="0"/>
                        </a:spcBef>
                        <a:spcAft>
                          <a:spcPts val="0"/>
                        </a:spcAft>
                      </a:pPr>
                      <a:r>
                        <a:rPr lang="en-US" sz="1800">
                          <a:effectLst/>
                          <a:latin typeface="Calibri"/>
                          <a:ea typeface="Calibri"/>
                          <a:cs typeface="Times New Roman"/>
                        </a:rPr>
                        <a:t>93-97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0" algn="ctr">
                        <a:lnSpc>
                          <a:spcPct val="115000"/>
                        </a:lnSpc>
                        <a:spcBef>
                          <a:spcPts val="0"/>
                        </a:spcBef>
                        <a:spcAft>
                          <a:spcPts val="0"/>
                        </a:spcAft>
                      </a:pPr>
                      <a:r>
                        <a:rPr lang="en-US" sz="1800">
                          <a:effectLst/>
                          <a:latin typeface="Calibri"/>
                          <a:ea typeface="Calibri"/>
                          <a:cs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4">
                <a:tc>
                  <a:txBody>
                    <a:bodyPr/>
                    <a:lstStyle/>
                    <a:p>
                      <a:pPr marL="112395" marR="0" algn="ctr">
                        <a:lnSpc>
                          <a:spcPct val="115000"/>
                        </a:lnSpc>
                        <a:spcBef>
                          <a:spcPts val="0"/>
                        </a:spcBef>
                        <a:spcAft>
                          <a:spcPts val="0"/>
                        </a:spcAft>
                      </a:pPr>
                      <a:r>
                        <a:rPr lang="en-US" sz="1800" dirty="0">
                          <a:effectLst/>
                          <a:latin typeface="Calibri"/>
                          <a:ea typeface="Calibri"/>
                          <a:cs typeface="Times New Roman"/>
                        </a:rPr>
                        <a:t>85-89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710" marR="0" algn="ctr">
                        <a:lnSpc>
                          <a:spcPct val="115000"/>
                        </a:lnSpc>
                        <a:spcBef>
                          <a:spcPts val="0"/>
                        </a:spcBef>
                        <a:spcAft>
                          <a:spcPts val="0"/>
                        </a:spcAft>
                      </a:pPr>
                      <a:r>
                        <a:rPr lang="en-US" sz="1800" dirty="0">
                          <a:effectLst/>
                          <a:latin typeface="Calibri"/>
                          <a:ea typeface="Calibri"/>
                          <a:cs typeface="Times New Roman"/>
                        </a:rPr>
                        <a:t>89-92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0" algn="ctr">
                        <a:lnSpc>
                          <a:spcPct val="115000"/>
                        </a:lnSpc>
                        <a:spcBef>
                          <a:spcPts val="0"/>
                        </a:spcBef>
                        <a:spcAft>
                          <a:spcPts val="0"/>
                        </a:spcAft>
                      </a:pPr>
                      <a:r>
                        <a:rPr lang="en-US" sz="1800" dirty="0">
                          <a:effectLst/>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7934">
                <a:tc>
                  <a:txBody>
                    <a:bodyPr/>
                    <a:lstStyle/>
                    <a:p>
                      <a:pPr marL="112395" marR="0" algn="ctr">
                        <a:lnSpc>
                          <a:spcPct val="115000"/>
                        </a:lnSpc>
                        <a:spcBef>
                          <a:spcPts val="0"/>
                        </a:spcBef>
                        <a:spcAft>
                          <a:spcPts val="0"/>
                        </a:spcAft>
                      </a:pPr>
                      <a:r>
                        <a:rPr lang="en-US" sz="1800">
                          <a:effectLst/>
                          <a:latin typeface="Calibri"/>
                          <a:ea typeface="Calibri"/>
                          <a:cs typeface="Times New Roman"/>
                        </a:rPr>
                        <a:t>80-84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710" marR="0" algn="ctr">
                        <a:lnSpc>
                          <a:spcPct val="115000"/>
                        </a:lnSpc>
                        <a:spcBef>
                          <a:spcPts val="0"/>
                        </a:spcBef>
                        <a:spcAft>
                          <a:spcPts val="0"/>
                        </a:spcAft>
                      </a:pPr>
                      <a:r>
                        <a:rPr lang="en-US" sz="1800">
                          <a:effectLst/>
                          <a:latin typeface="Calibri"/>
                          <a:ea typeface="Calibri"/>
                          <a:cs typeface="Times New Roman"/>
                        </a:rPr>
                        <a:t>85-88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0" algn="ctr">
                        <a:lnSpc>
                          <a:spcPct val="115000"/>
                        </a:lnSpc>
                        <a:spcBef>
                          <a:spcPts val="0"/>
                        </a:spcBef>
                        <a:spcAft>
                          <a:spcPts val="0"/>
                        </a:spcAft>
                      </a:pPr>
                      <a:r>
                        <a:rPr lang="en-US" sz="1800">
                          <a:effectLst/>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4">
                <a:tc>
                  <a:txBody>
                    <a:bodyPr/>
                    <a:lstStyle/>
                    <a:p>
                      <a:pPr marL="112395" marR="0" algn="ctr">
                        <a:lnSpc>
                          <a:spcPct val="115000"/>
                        </a:lnSpc>
                        <a:spcBef>
                          <a:spcPts val="0"/>
                        </a:spcBef>
                        <a:spcAft>
                          <a:spcPts val="0"/>
                        </a:spcAft>
                      </a:pPr>
                      <a:r>
                        <a:rPr lang="en-US" sz="1800">
                          <a:effectLst/>
                          <a:latin typeface="Calibri"/>
                          <a:ea typeface="Calibri"/>
                          <a:cs typeface="Times New Roman"/>
                        </a:rPr>
                        <a:t>70-79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710" marR="0" algn="ctr">
                        <a:lnSpc>
                          <a:spcPct val="115000"/>
                        </a:lnSpc>
                        <a:spcBef>
                          <a:spcPts val="0"/>
                        </a:spcBef>
                        <a:spcAft>
                          <a:spcPts val="0"/>
                        </a:spcAft>
                      </a:pPr>
                      <a:r>
                        <a:rPr lang="en-US" sz="1800" dirty="0">
                          <a:effectLst/>
                          <a:latin typeface="Calibri"/>
                          <a:ea typeface="Calibri"/>
                          <a:cs typeface="Times New Roman"/>
                        </a:rPr>
                        <a:t>80-84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0" algn="ctr">
                        <a:lnSpc>
                          <a:spcPct val="115000"/>
                        </a:lnSpc>
                        <a:spcBef>
                          <a:spcPts val="0"/>
                        </a:spcBef>
                        <a:spcAft>
                          <a:spcPts val="0"/>
                        </a:spcAft>
                      </a:pPr>
                      <a:r>
                        <a:rPr lang="en-US" sz="1800">
                          <a:effectLst/>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4">
                <a:tc>
                  <a:txBody>
                    <a:bodyPr/>
                    <a:lstStyle/>
                    <a:p>
                      <a:pPr marL="112395" marR="0" algn="ctr">
                        <a:lnSpc>
                          <a:spcPct val="115000"/>
                        </a:lnSpc>
                        <a:spcBef>
                          <a:spcPts val="0"/>
                        </a:spcBef>
                        <a:spcAft>
                          <a:spcPts val="0"/>
                        </a:spcAft>
                      </a:pPr>
                      <a:r>
                        <a:rPr lang="en-US" sz="1800">
                          <a:effectLst/>
                          <a:latin typeface="Calibri"/>
                          <a:ea typeface="Calibri"/>
                          <a:cs typeface="Times New Roman"/>
                        </a:rPr>
                        <a:t>60-69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710" marR="0" algn="ctr">
                        <a:lnSpc>
                          <a:spcPct val="115000"/>
                        </a:lnSpc>
                        <a:spcBef>
                          <a:spcPts val="0"/>
                        </a:spcBef>
                        <a:spcAft>
                          <a:spcPts val="0"/>
                        </a:spcAft>
                      </a:pPr>
                      <a:r>
                        <a:rPr lang="en-US" sz="1800">
                          <a:effectLst/>
                          <a:latin typeface="Calibri"/>
                          <a:ea typeface="Calibri"/>
                          <a:cs typeface="Times New Roman"/>
                        </a:rPr>
                        <a:t>70-79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0" algn="ctr">
                        <a:lnSpc>
                          <a:spcPct val="115000"/>
                        </a:lnSpc>
                        <a:spcBef>
                          <a:spcPts val="0"/>
                        </a:spcBef>
                        <a:spcAft>
                          <a:spcPts val="0"/>
                        </a:spcAft>
                      </a:pPr>
                      <a:r>
                        <a:rPr lang="en-US" sz="1800">
                          <a:effectLst/>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4">
                <a:tc>
                  <a:txBody>
                    <a:bodyPr/>
                    <a:lstStyle/>
                    <a:p>
                      <a:pPr marL="112395" marR="0" algn="ctr">
                        <a:lnSpc>
                          <a:spcPct val="115000"/>
                        </a:lnSpc>
                        <a:spcBef>
                          <a:spcPts val="0"/>
                        </a:spcBef>
                        <a:spcAft>
                          <a:spcPts val="0"/>
                        </a:spcAft>
                      </a:pPr>
                      <a:r>
                        <a:rPr lang="en-US" sz="1800">
                          <a:effectLst/>
                          <a:latin typeface="Calibri"/>
                          <a:ea typeface="Calibri"/>
                          <a:cs typeface="Times New Roman"/>
                        </a:rPr>
                        <a:t>50-59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710" marR="0" algn="ctr">
                        <a:lnSpc>
                          <a:spcPct val="115000"/>
                        </a:lnSpc>
                        <a:spcBef>
                          <a:spcPts val="0"/>
                        </a:spcBef>
                        <a:spcAft>
                          <a:spcPts val="0"/>
                        </a:spcAft>
                      </a:pPr>
                      <a:r>
                        <a:rPr lang="en-US" sz="1800">
                          <a:effectLst/>
                          <a:latin typeface="Calibri"/>
                          <a:ea typeface="Calibri"/>
                          <a:cs typeface="Times New Roman"/>
                        </a:rPr>
                        <a:t>60-69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0" algn="ctr">
                        <a:lnSpc>
                          <a:spcPct val="115000"/>
                        </a:lnSpc>
                        <a:spcBef>
                          <a:spcPts val="0"/>
                        </a:spcBef>
                        <a:spcAft>
                          <a:spcPts val="0"/>
                        </a:spcAft>
                      </a:pPr>
                      <a:r>
                        <a:rPr lang="en-US" sz="1800">
                          <a:effectLst/>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34">
                <a:tc>
                  <a:txBody>
                    <a:bodyPr/>
                    <a:lstStyle/>
                    <a:p>
                      <a:pPr marL="112395" marR="0" algn="ctr">
                        <a:lnSpc>
                          <a:spcPct val="115000"/>
                        </a:lnSpc>
                        <a:spcBef>
                          <a:spcPts val="0"/>
                        </a:spcBef>
                        <a:spcAft>
                          <a:spcPts val="0"/>
                        </a:spcAft>
                      </a:pPr>
                      <a:r>
                        <a:rPr lang="en-US" sz="1800">
                          <a:effectLst/>
                          <a:latin typeface="Calibri"/>
                          <a:ea typeface="Calibri"/>
                          <a:cs typeface="Times New Roman"/>
                        </a:rPr>
                        <a:t>Below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710" marR="0" algn="ctr">
                        <a:lnSpc>
                          <a:spcPct val="115000"/>
                        </a:lnSpc>
                        <a:spcBef>
                          <a:spcPts val="0"/>
                        </a:spcBef>
                        <a:spcAft>
                          <a:spcPts val="0"/>
                        </a:spcAft>
                      </a:pPr>
                      <a:r>
                        <a:rPr lang="en-US" sz="1800" dirty="0">
                          <a:effectLst/>
                          <a:latin typeface="Calibri"/>
                          <a:ea typeface="Calibri"/>
                          <a:cs typeface="Times New Roman"/>
                        </a:rPr>
                        <a:t>Below 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0" algn="ctr">
                        <a:lnSpc>
                          <a:spcPct val="115000"/>
                        </a:lnSpc>
                        <a:spcBef>
                          <a:spcPts val="0"/>
                        </a:spcBef>
                        <a:spcAft>
                          <a:spcPts val="0"/>
                        </a:spcAft>
                      </a:pPr>
                      <a:r>
                        <a:rPr lang="en-US" sz="1800" dirty="0">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9682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86944" cy="533400"/>
          </a:xfrm>
        </p:spPr>
        <p:txBody>
          <a:bodyPr>
            <a:normAutofit fontScale="90000"/>
          </a:bodyPr>
          <a:lstStyle/>
          <a:p>
            <a:r>
              <a:rPr lang="en-US" sz="4000" dirty="0" smtClean="0"/>
              <a:t>Graduation Cohort Formula</a:t>
            </a:r>
            <a:endParaRPr lang="en-US" sz="4000" dirty="0"/>
          </a:p>
        </p:txBody>
      </p:sp>
      <p:sp>
        <p:nvSpPr>
          <p:cNvPr id="3" name="Content Placeholder 2"/>
          <p:cNvSpPr>
            <a:spLocks noGrp="1"/>
          </p:cNvSpPr>
          <p:nvPr>
            <p:ph idx="1"/>
          </p:nvPr>
        </p:nvSpPr>
        <p:spPr>
          <a:xfrm>
            <a:off x="152400" y="838200"/>
            <a:ext cx="8229600" cy="2514600"/>
          </a:xfrm>
        </p:spPr>
        <p:txBody>
          <a:bodyPr>
            <a:normAutofit lnSpcReduction="10000"/>
          </a:bodyPr>
          <a:lstStyle/>
          <a:p>
            <a:pPr marL="0" indent="0">
              <a:buNone/>
            </a:pPr>
            <a:r>
              <a:rPr lang="en-US" sz="2600" dirty="0" smtClean="0"/>
              <a:t>The number of students who entered the school in grade 9 who graduate either 4 or 5 years later, minus students who transfer out of school.</a:t>
            </a:r>
          </a:p>
          <a:p>
            <a:pPr marL="0" indent="0">
              <a:buNone/>
            </a:pPr>
            <a:r>
              <a:rPr lang="en-US" sz="2600" dirty="0" smtClean="0"/>
              <a:t>Students who transfer in join the cohort of their origin.</a:t>
            </a:r>
          </a:p>
          <a:p>
            <a:pPr marL="0" indent="0">
              <a:buNone/>
            </a:pPr>
            <a:r>
              <a:rPr lang="en-US" sz="2600" dirty="0" smtClean="0"/>
              <a:t>The ASPI scores published in the fall of 2013 were based on the following cohorts.</a:t>
            </a:r>
          </a:p>
        </p:txBody>
      </p:sp>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39</a:t>
            </a:fld>
            <a:endParaRPr 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681112619"/>
              </p:ext>
            </p:extLst>
          </p:nvPr>
        </p:nvGraphicFramePr>
        <p:xfrm>
          <a:off x="304800" y="3429000"/>
          <a:ext cx="7924800" cy="3124200"/>
        </p:xfrm>
        <a:graphic>
          <a:graphicData uri="http://schemas.openxmlformats.org/drawingml/2006/table">
            <a:tbl>
              <a:tblPr firstRow="1" bandRow="1">
                <a:tableStyleId>{5940675A-B579-460E-94D1-54222C63F5DA}</a:tableStyleId>
              </a:tblPr>
              <a:tblGrid>
                <a:gridCol w="1320800"/>
                <a:gridCol w="1320800"/>
                <a:gridCol w="1320800"/>
                <a:gridCol w="1320800"/>
                <a:gridCol w="1320800"/>
                <a:gridCol w="1320800"/>
              </a:tblGrid>
              <a:tr h="1041400">
                <a:tc>
                  <a:txBody>
                    <a:bodyPr/>
                    <a:lstStyle/>
                    <a:p>
                      <a:endParaRPr lang="en-US" sz="2400" dirty="0"/>
                    </a:p>
                  </a:txBody>
                  <a:tcPr>
                    <a:solidFill>
                      <a:schemeClr val="accent3">
                        <a:lumMod val="40000"/>
                        <a:lumOff val="60000"/>
                      </a:schemeClr>
                    </a:solidFill>
                  </a:tcPr>
                </a:tc>
                <a:tc>
                  <a:txBody>
                    <a:bodyPr/>
                    <a:lstStyle/>
                    <a:p>
                      <a:r>
                        <a:rPr lang="en-US" sz="2400" b="1" dirty="0" smtClean="0"/>
                        <a:t>2008-09</a:t>
                      </a:r>
                      <a:endParaRPr lang="en-US" sz="2400" b="1" dirty="0"/>
                    </a:p>
                  </a:txBody>
                  <a:tcPr anchor="ctr"/>
                </a:tc>
                <a:tc>
                  <a:txBody>
                    <a:bodyPr/>
                    <a:lstStyle/>
                    <a:p>
                      <a:r>
                        <a:rPr lang="en-US" sz="2400" b="1" dirty="0" smtClean="0"/>
                        <a:t>2009-10</a:t>
                      </a:r>
                      <a:endParaRPr lang="en-US" sz="2400" b="1" dirty="0"/>
                    </a:p>
                  </a:txBody>
                  <a:tcPr anchor="ctr"/>
                </a:tc>
                <a:tc>
                  <a:txBody>
                    <a:bodyPr/>
                    <a:lstStyle/>
                    <a:p>
                      <a:r>
                        <a:rPr lang="en-US" sz="2400" b="1" dirty="0" smtClean="0"/>
                        <a:t>2010-11</a:t>
                      </a:r>
                      <a:endParaRPr lang="en-US" sz="2400" b="1" dirty="0"/>
                    </a:p>
                  </a:txBody>
                  <a:tcPr anchor="ctr"/>
                </a:tc>
                <a:tc>
                  <a:txBody>
                    <a:bodyPr/>
                    <a:lstStyle/>
                    <a:p>
                      <a:r>
                        <a:rPr lang="en-US" sz="2400" b="1" dirty="0" smtClean="0"/>
                        <a:t>2011-12</a:t>
                      </a:r>
                      <a:endParaRPr lang="en-US" sz="2400" b="1" dirty="0"/>
                    </a:p>
                  </a:txBody>
                  <a:tcPr anchor="ctr"/>
                </a:tc>
                <a:tc>
                  <a:txBody>
                    <a:bodyPr/>
                    <a:lstStyle/>
                    <a:p>
                      <a:r>
                        <a:rPr lang="en-US" sz="2400" b="1" dirty="0" smtClean="0"/>
                        <a:t>2012-13</a:t>
                      </a:r>
                      <a:endParaRPr lang="en-US" sz="2400" b="1" dirty="0"/>
                    </a:p>
                  </a:txBody>
                  <a:tcPr anchor="ctr"/>
                </a:tc>
              </a:tr>
              <a:tr h="1041400">
                <a:tc>
                  <a:txBody>
                    <a:bodyPr/>
                    <a:lstStyle/>
                    <a:p>
                      <a:r>
                        <a:rPr lang="en-US" sz="2400" dirty="0" smtClean="0"/>
                        <a:t>4 year</a:t>
                      </a:r>
                      <a:endParaRPr lang="en-US" sz="2400" dirty="0"/>
                    </a:p>
                  </a:txBody>
                  <a:tcPr/>
                </a:tc>
                <a:tc>
                  <a:txBody>
                    <a:bodyPr/>
                    <a:lstStyle/>
                    <a:p>
                      <a:endParaRPr lang="en-US" sz="2400" dirty="0"/>
                    </a:p>
                  </a:txBody>
                  <a:tcPr>
                    <a:solidFill>
                      <a:schemeClr val="accent3">
                        <a:lumMod val="20000"/>
                        <a:lumOff val="80000"/>
                      </a:schemeClr>
                    </a:solidFill>
                  </a:tcPr>
                </a:tc>
                <a:tc>
                  <a:txBody>
                    <a:bodyPr/>
                    <a:lstStyle/>
                    <a:p>
                      <a:r>
                        <a:rPr lang="en-US" sz="2400" dirty="0" smtClean="0"/>
                        <a:t>Grade 9</a:t>
                      </a:r>
                      <a:endParaRPr lang="en-US" sz="2400" dirty="0"/>
                    </a:p>
                  </a:txBody>
                  <a:tcPr/>
                </a:tc>
                <a:tc>
                  <a:txBody>
                    <a:bodyPr/>
                    <a:lstStyle/>
                    <a:p>
                      <a:r>
                        <a:rPr lang="en-US" sz="2400" dirty="0" smtClean="0"/>
                        <a:t>Grade 10</a:t>
                      </a:r>
                      <a:endParaRPr lang="en-US" sz="2400" dirty="0"/>
                    </a:p>
                  </a:txBody>
                  <a:tcPr/>
                </a:tc>
                <a:tc>
                  <a:txBody>
                    <a:bodyPr/>
                    <a:lstStyle/>
                    <a:p>
                      <a:r>
                        <a:rPr lang="en-US" sz="2400" dirty="0" smtClean="0"/>
                        <a:t>Grade 11</a:t>
                      </a:r>
                      <a:endParaRPr lang="en-US" sz="2400" dirty="0"/>
                    </a:p>
                  </a:txBody>
                  <a:tcPr/>
                </a:tc>
                <a:tc>
                  <a:txBody>
                    <a:bodyPr/>
                    <a:lstStyle/>
                    <a:p>
                      <a:r>
                        <a:rPr lang="en-US" sz="2400" dirty="0" smtClean="0"/>
                        <a:t>Graduate</a:t>
                      </a:r>
                      <a:endParaRPr lang="en-US" sz="2400" dirty="0"/>
                    </a:p>
                  </a:txBody>
                  <a:tcPr/>
                </a:tc>
              </a:tr>
              <a:tr h="1041400">
                <a:tc>
                  <a:txBody>
                    <a:bodyPr/>
                    <a:lstStyle/>
                    <a:p>
                      <a:r>
                        <a:rPr lang="en-US" sz="2400" dirty="0" smtClean="0"/>
                        <a:t>5 year</a:t>
                      </a:r>
                      <a:endParaRPr lang="en-US" sz="2400" dirty="0"/>
                    </a:p>
                  </a:txBody>
                  <a:tcPr/>
                </a:tc>
                <a:tc>
                  <a:txBody>
                    <a:bodyPr/>
                    <a:lstStyle/>
                    <a:p>
                      <a:r>
                        <a:rPr lang="en-US" sz="2400" dirty="0" smtClean="0"/>
                        <a:t>Grade 9</a:t>
                      </a:r>
                      <a:endParaRPr lang="en-US" sz="2400" dirty="0"/>
                    </a:p>
                  </a:txBody>
                  <a:tcPr/>
                </a:tc>
                <a:tc>
                  <a:txBody>
                    <a:bodyPr/>
                    <a:lstStyle/>
                    <a:p>
                      <a:r>
                        <a:rPr lang="en-US" sz="2400" i="1" dirty="0" smtClean="0"/>
                        <a:t>enrolled</a:t>
                      </a:r>
                      <a:endParaRPr lang="en-US" sz="2400" i="1" dirty="0"/>
                    </a:p>
                  </a:txBody>
                  <a:tcPr/>
                </a:tc>
                <a:tc>
                  <a:txBody>
                    <a:bodyPr/>
                    <a:lstStyle/>
                    <a:p>
                      <a:r>
                        <a:rPr lang="en-US" sz="2400" i="1" dirty="0" smtClean="0"/>
                        <a:t>enrolled</a:t>
                      </a:r>
                      <a:endParaRPr lang="en-US" sz="2400" i="1" dirty="0"/>
                    </a:p>
                  </a:txBody>
                  <a:tcPr/>
                </a:tc>
                <a:tc>
                  <a:txBody>
                    <a:bodyPr/>
                    <a:lstStyle/>
                    <a:p>
                      <a:r>
                        <a:rPr lang="en-US" sz="2400" i="1" dirty="0" smtClean="0"/>
                        <a:t>enrolled</a:t>
                      </a:r>
                      <a:endParaRPr lang="en-US" sz="2400" i="1" dirty="0"/>
                    </a:p>
                  </a:txBody>
                  <a:tcPr/>
                </a:tc>
                <a:tc>
                  <a:txBody>
                    <a:bodyPr/>
                    <a:lstStyle/>
                    <a:p>
                      <a:r>
                        <a:rPr lang="en-US" sz="2400" dirty="0" smtClean="0"/>
                        <a:t>Graduate</a:t>
                      </a:r>
                      <a:endParaRPr lang="en-US" sz="2400" dirty="0"/>
                    </a:p>
                  </a:txBody>
                  <a:tcPr/>
                </a:tc>
              </a:tr>
            </a:tbl>
          </a:graphicData>
        </a:graphic>
      </p:graphicFrame>
    </p:spTree>
    <p:extLst>
      <p:ext uri="{BB962C8B-B14F-4D97-AF65-F5344CB8AC3E}">
        <p14:creationId xmlns:p14="http://schemas.microsoft.com/office/powerpoint/2010/main" val="62247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86944" cy="533400"/>
          </a:xfrm>
        </p:spPr>
        <p:txBody>
          <a:bodyPr>
            <a:normAutofit fontScale="90000"/>
          </a:bodyPr>
          <a:lstStyle/>
          <a:p>
            <a:r>
              <a:rPr lang="en-US" dirty="0" smtClean="0"/>
              <a:t>Goals Today</a:t>
            </a:r>
            <a:endParaRPr lang="en-US" dirty="0"/>
          </a:p>
        </p:txBody>
      </p:sp>
      <p:sp>
        <p:nvSpPr>
          <p:cNvPr id="3" name="Content Placeholder 2"/>
          <p:cNvSpPr>
            <a:spLocks noGrp="1"/>
          </p:cNvSpPr>
          <p:nvPr>
            <p:ph idx="1"/>
          </p:nvPr>
        </p:nvSpPr>
        <p:spPr>
          <a:xfrm>
            <a:off x="457200" y="914400"/>
            <a:ext cx="7696200" cy="5638800"/>
          </a:xfrm>
        </p:spPr>
        <p:txBody>
          <a:bodyPr>
            <a:normAutofit/>
          </a:bodyPr>
          <a:lstStyle/>
          <a:p>
            <a:pPr marL="0" indent="0">
              <a:buNone/>
            </a:pPr>
            <a:r>
              <a:rPr lang="en-US" dirty="0" smtClean="0"/>
              <a:t>After this presentation you will</a:t>
            </a:r>
          </a:p>
          <a:p>
            <a:pPr>
              <a:buFont typeface="Arial"/>
              <a:buChar char="•"/>
            </a:pPr>
            <a:r>
              <a:rPr lang="en-US" dirty="0" smtClean="0"/>
              <a:t>Understand the purpose, process, and metric of both ASPI and the AMOs;</a:t>
            </a:r>
          </a:p>
          <a:p>
            <a:pPr>
              <a:buFont typeface="Arial"/>
              <a:buChar char="•"/>
            </a:pPr>
            <a:r>
              <a:rPr lang="en-US" dirty="0" smtClean="0"/>
              <a:t>Be able to read and explain the ASPI worksheet;</a:t>
            </a:r>
          </a:p>
          <a:p>
            <a:pPr>
              <a:buFont typeface="Arial"/>
              <a:buChar char="•"/>
            </a:pPr>
            <a:r>
              <a:rPr lang="en-US" dirty="0" smtClean="0"/>
              <a:t>Know where to find information and resources about Alaska’s school &amp; district accountability </a:t>
            </a:r>
            <a:r>
              <a:rPr lang="en-US" dirty="0" smtClean="0"/>
              <a:t>system</a:t>
            </a:r>
            <a:r>
              <a:rPr lang="en-US" dirty="0"/>
              <a:t>.</a:t>
            </a:r>
            <a:endParaRPr lang="en-US" dirty="0" smtClean="0"/>
          </a:p>
        </p:txBody>
      </p:sp>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369438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40</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976"/>
            <a:ext cx="8458200" cy="6820023"/>
          </a:xfrm>
          <a:prstGeom prst="rect">
            <a:avLst/>
          </a:prstGeom>
          <a:noFill/>
        </p:spPr>
      </p:pic>
      <p:sp>
        <p:nvSpPr>
          <p:cNvPr id="6" name="TextBox 5"/>
          <p:cNvSpPr txBox="1"/>
          <p:nvPr/>
        </p:nvSpPr>
        <p:spPr>
          <a:xfrm>
            <a:off x="4724400" y="1828800"/>
            <a:ext cx="2819400" cy="369332"/>
          </a:xfrm>
          <a:prstGeom prst="rect">
            <a:avLst/>
          </a:prstGeom>
          <a:solidFill>
            <a:srgbClr val="FFC000"/>
          </a:solidFill>
          <a:ln>
            <a:solidFill>
              <a:schemeClr val="tx1"/>
            </a:solidFill>
          </a:ln>
        </p:spPr>
        <p:txBody>
          <a:bodyPr wrap="square" rtlCol="0">
            <a:spAutoFit/>
          </a:bodyPr>
          <a:lstStyle/>
          <a:p>
            <a:r>
              <a:rPr lang="en-US" b="1" dirty="0" smtClean="0"/>
              <a:t>80 x 20% = 16 ASPI points</a:t>
            </a:r>
            <a:endParaRPr lang="en-US" b="1" dirty="0"/>
          </a:p>
        </p:txBody>
      </p:sp>
      <p:sp>
        <p:nvSpPr>
          <p:cNvPr id="7" name="TextBox 6"/>
          <p:cNvSpPr txBox="1"/>
          <p:nvPr/>
        </p:nvSpPr>
        <p:spPr>
          <a:xfrm>
            <a:off x="76200" y="5181600"/>
            <a:ext cx="2971800" cy="369332"/>
          </a:xfrm>
          <a:prstGeom prst="rect">
            <a:avLst/>
          </a:prstGeom>
          <a:solidFill>
            <a:srgbClr val="FFC000"/>
          </a:solidFill>
          <a:ln>
            <a:solidFill>
              <a:schemeClr val="tx1"/>
            </a:solidFill>
          </a:ln>
        </p:spPr>
        <p:txBody>
          <a:bodyPr wrap="square" rtlCol="0">
            <a:spAutoFit/>
          </a:bodyPr>
          <a:lstStyle/>
          <a:p>
            <a:r>
              <a:rPr lang="en-US" b="1" dirty="0" smtClean="0"/>
              <a:t>9</a:t>
            </a:r>
            <a:r>
              <a:rPr lang="en-US" b="1" dirty="0"/>
              <a:t>5</a:t>
            </a:r>
            <a:r>
              <a:rPr lang="en-US" b="1" dirty="0" smtClean="0"/>
              <a:t> x 10% = 9.5 ASPI points</a:t>
            </a:r>
            <a:endParaRPr lang="en-US" b="1" dirty="0"/>
          </a:p>
        </p:txBody>
      </p:sp>
      <p:sp>
        <p:nvSpPr>
          <p:cNvPr id="8" name="TextBox 7"/>
          <p:cNvSpPr txBox="1"/>
          <p:nvPr/>
        </p:nvSpPr>
        <p:spPr>
          <a:xfrm>
            <a:off x="4419600" y="5334000"/>
            <a:ext cx="3733800" cy="369332"/>
          </a:xfrm>
          <a:prstGeom prst="rect">
            <a:avLst/>
          </a:prstGeom>
          <a:solidFill>
            <a:srgbClr val="FFC000"/>
          </a:solidFill>
          <a:ln>
            <a:solidFill>
              <a:schemeClr val="tx1"/>
            </a:solidFill>
          </a:ln>
        </p:spPr>
        <p:txBody>
          <a:bodyPr wrap="square" rtlCol="0">
            <a:spAutoFit/>
          </a:bodyPr>
          <a:lstStyle/>
          <a:p>
            <a:r>
              <a:rPr lang="en-US" b="1" dirty="0" smtClean="0"/>
              <a:t>94.11 x 40% = 37.64 ASPI points</a:t>
            </a:r>
            <a:endParaRPr lang="en-US" b="1" dirty="0"/>
          </a:p>
        </p:txBody>
      </p:sp>
      <p:sp>
        <p:nvSpPr>
          <p:cNvPr id="9" name="TextBox 8"/>
          <p:cNvSpPr txBox="1"/>
          <p:nvPr/>
        </p:nvSpPr>
        <p:spPr>
          <a:xfrm>
            <a:off x="353785" y="2612525"/>
            <a:ext cx="2492829" cy="830997"/>
          </a:xfrm>
          <a:prstGeom prst="rect">
            <a:avLst/>
          </a:prstGeom>
          <a:solidFill>
            <a:srgbClr val="FFC000"/>
          </a:solidFill>
          <a:ln>
            <a:solidFill>
              <a:schemeClr val="tx1"/>
            </a:solidFill>
          </a:ln>
        </p:spPr>
        <p:txBody>
          <a:bodyPr wrap="square" rtlCol="0">
            <a:spAutoFit/>
          </a:bodyPr>
          <a:lstStyle/>
          <a:p>
            <a:r>
              <a:rPr lang="en-US" sz="2400" b="1" dirty="0" smtClean="0"/>
              <a:t>90 x 20% = </a:t>
            </a:r>
          </a:p>
          <a:p>
            <a:r>
              <a:rPr lang="en-US" sz="2400" b="1" dirty="0" smtClean="0"/>
              <a:t>18 ASPI points</a:t>
            </a:r>
            <a:endParaRPr lang="en-US" sz="2400" b="1" dirty="0"/>
          </a:p>
        </p:txBody>
      </p:sp>
    </p:spTree>
    <p:extLst>
      <p:ext uri="{BB962C8B-B14F-4D97-AF65-F5344CB8AC3E}">
        <p14:creationId xmlns:p14="http://schemas.microsoft.com/office/powerpoint/2010/main" val="3470631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41</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63376828"/>
              </p:ext>
            </p:extLst>
          </p:nvPr>
        </p:nvGraphicFramePr>
        <p:xfrm>
          <a:off x="914400" y="3581400"/>
          <a:ext cx="2804160" cy="1382852"/>
        </p:xfrm>
        <a:graphic>
          <a:graphicData uri="http://schemas.openxmlformats.org/drawingml/2006/table">
            <a:tbl>
              <a:tblPr firstRow="1" bandRow="1">
                <a:tableStyleId>{5940675A-B579-460E-94D1-54222C63F5DA}</a:tableStyleId>
              </a:tblPr>
              <a:tblGrid>
                <a:gridCol w="1402080"/>
                <a:gridCol w="1402080"/>
              </a:tblGrid>
              <a:tr h="736600">
                <a:tc>
                  <a:txBody>
                    <a:bodyPr/>
                    <a:lstStyle/>
                    <a:p>
                      <a:r>
                        <a:rPr lang="en-US" sz="2400" dirty="0" smtClean="0"/>
                        <a:t>4 Year</a:t>
                      </a:r>
                      <a:endParaRPr lang="en-US" sz="2400" dirty="0"/>
                    </a:p>
                  </a:txBody>
                  <a:tcPr/>
                </a:tc>
                <a:tc>
                  <a:txBody>
                    <a:bodyPr/>
                    <a:lstStyle/>
                    <a:p>
                      <a:r>
                        <a:rPr lang="en-US" sz="2400" dirty="0" smtClean="0"/>
                        <a:t>5 Year</a:t>
                      </a:r>
                      <a:endParaRPr lang="en-US" sz="2400" dirty="0"/>
                    </a:p>
                  </a:txBody>
                  <a:tcPr/>
                </a:tc>
              </a:tr>
              <a:tr h="646252">
                <a:tc>
                  <a:txBody>
                    <a:bodyPr/>
                    <a:lstStyle/>
                    <a:p>
                      <a:r>
                        <a:rPr lang="en-US" sz="2400" dirty="0" smtClean="0"/>
                        <a:t>89%</a:t>
                      </a:r>
                      <a:endParaRPr lang="en-US" sz="2400" dirty="0"/>
                    </a:p>
                  </a:txBody>
                  <a:tcPr/>
                </a:tc>
                <a:tc>
                  <a:txBody>
                    <a:bodyPr/>
                    <a:lstStyle/>
                    <a:p>
                      <a:r>
                        <a:rPr lang="en-US" sz="2400" dirty="0" smtClean="0"/>
                        <a:t>90%</a:t>
                      </a:r>
                      <a:endParaRPr lang="en-US" sz="2400" dirty="0"/>
                    </a:p>
                  </a:txBody>
                  <a:tcPr/>
                </a:tc>
              </a:tr>
            </a:tbl>
          </a:graphicData>
        </a:graphic>
      </p:graphicFrame>
      <p:sp>
        <p:nvSpPr>
          <p:cNvPr id="4" name="TextBox 3"/>
          <p:cNvSpPr txBox="1"/>
          <p:nvPr/>
        </p:nvSpPr>
        <p:spPr>
          <a:xfrm>
            <a:off x="457200" y="304800"/>
            <a:ext cx="3352800" cy="584775"/>
          </a:xfrm>
          <a:prstGeom prst="rect">
            <a:avLst/>
          </a:prstGeom>
          <a:noFill/>
        </p:spPr>
        <p:txBody>
          <a:bodyPr wrap="square" rtlCol="0">
            <a:spAutoFit/>
          </a:bodyPr>
          <a:lstStyle/>
          <a:p>
            <a:r>
              <a:rPr lang="en-US" sz="3200" b="1" dirty="0" smtClean="0">
                <a:solidFill>
                  <a:schemeClr val="accent4">
                    <a:lumMod val="75000"/>
                  </a:schemeClr>
                </a:solidFill>
              </a:rPr>
              <a:t>Graduation Rate</a:t>
            </a:r>
            <a:endParaRPr lang="en-US" sz="3200" b="1" dirty="0">
              <a:solidFill>
                <a:schemeClr val="accent4">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48926802"/>
              </p:ext>
            </p:extLst>
          </p:nvPr>
        </p:nvGraphicFramePr>
        <p:xfrm>
          <a:off x="914400" y="5257800"/>
          <a:ext cx="7086600" cy="914400"/>
        </p:xfrm>
        <a:graphic>
          <a:graphicData uri="http://schemas.openxmlformats.org/drawingml/2006/table">
            <a:tbl>
              <a:tblPr firstRow="1" bandRow="1">
                <a:tableStyleId>{2D5ABB26-0587-4C30-8999-92F81FD0307C}</a:tableStyleId>
              </a:tblPr>
              <a:tblGrid>
                <a:gridCol w="2362200"/>
                <a:gridCol w="2362200"/>
                <a:gridCol w="2362200"/>
              </a:tblGrid>
              <a:tr h="408940">
                <a:tc>
                  <a:txBody>
                    <a:bodyPr/>
                    <a:lstStyle/>
                    <a:p>
                      <a:r>
                        <a:rPr lang="en-US" sz="2400" dirty="0" smtClean="0"/>
                        <a:t>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Weighting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ASPI 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940">
                <a:tc>
                  <a:txBody>
                    <a:bodyPr/>
                    <a:lstStyle/>
                    <a:p>
                      <a:r>
                        <a:rPr lang="en-US" sz="2400" dirty="0" smtClean="0"/>
                        <a:t>90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0.2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18</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48659665"/>
              </p:ext>
            </p:extLst>
          </p:nvPr>
        </p:nvGraphicFramePr>
        <p:xfrm>
          <a:off x="3810000" y="304800"/>
          <a:ext cx="4441144" cy="3103091"/>
        </p:xfrm>
        <a:graphic>
          <a:graphicData uri="http://schemas.openxmlformats.org/presentationml/2006/ole">
            <mc:AlternateContent xmlns:mc="http://schemas.openxmlformats.org/markup-compatibility/2006">
              <mc:Choice xmlns:v="urn:schemas-microsoft-com:vml" Requires="v">
                <p:oleObj spid="_x0000_s5206" name="Document" r:id="rId4" imgW="9992941" imgH="6980880" progId="Word.Document.12">
                  <p:embed/>
                </p:oleObj>
              </mc:Choice>
              <mc:Fallback>
                <p:oleObj name="Document" r:id="rId4" imgW="9992941" imgH="6980880" progId="Word.Document.12">
                  <p:embed/>
                  <p:pic>
                    <p:nvPicPr>
                      <p:cNvPr id="0" name="Object 2"/>
                      <p:cNvPicPr>
                        <a:picLocks noChangeAspect="1" noChangeArrowheads="1"/>
                      </p:cNvPicPr>
                      <p:nvPr/>
                    </p:nvPicPr>
                    <p:blipFill>
                      <a:blip r:embed="rId5"/>
                      <a:srcRect/>
                      <a:stretch>
                        <a:fillRect/>
                      </a:stretch>
                    </p:blipFill>
                    <p:spPr bwMode="auto">
                      <a:xfrm>
                        <a:off x="3810000" y="304800"/>
                        <a:ext cx="4441144" cy="3103091"/>
                      </a:xfrm>
                      <a:prstGeom prst="rect">
                        <a:avLst/>
                      </a:prstGeom>
                      <a:noFill/>
                      <a:ln w="38100">
                        <a:solidFill>
                          <a:srgbClr val="7030A0"/>
                        </a:solidFill>
                      </a:ln>
                    </p:spPr>
                  </p:pic>
                </p:oleObj>
              </mc:Fallback>
            </mc:AlternateContent>
          </a:graphicData>
        </a:graphic>
      </p:graphicFrame>
    </p:spTree>
    <p:extLst>
      <p:ext uri="{BB962C8B-B14F-4D97-AF65-F5344CB8AC3E}">
        <p14:creationId xmlns:p14="http://schemas.microsoft.com/office/powerpoint/2010/main" val="569279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36971" cy="1143000"/>
          </a:xfrm>
        </p:spPr>
        <p:txBody>
          <a:bodyPr>
            <a:normAutofit/>
          </a:bodyPr>
          <a:lstStyle/>
          <a:p>
            <a:r>
              <a:rPr lang="en-US" sz="3600" b="1" dirty="0" smtClean="0">
                <a:solidFill>
                  <a:schemeClr val="accent5">
                    <a:lumMod val="75000"/>
                  </a:schemeClr>
                </a:solidFill>
              </a:rPr>
              <a:t>College &amp; Career Ready Indicator</a:t>
            </a:r>
            <a:endParaRPr lang="en-US" sz="3600" b="1" dirty="0">
              <a:solidFill>
                <a:schemeClr val="accent5">
                  <a:lumMod val="75000"/>
                </a:schemeClr>
              </a:solidFill>
            </a:endParaRPr>
          </a:p>
        </p:txBody>
      </p:sp>
      <p:sp>
        <p:nvSpPr>
          <p:cNvPr id="3" name="Content Placeholder 2"/>
          <p:cNvSpPr>
            <a:spLocks noGrp="1"/>
          </p:cNvSpPr>
          <p:nvPr>
            <p:ph idx="1"/>
          </p:nvPr>
        </p:nvSpPr>
        <p:spPr>
          <a:xfrm>
            <a:off x="381000" y="1219200"/>
            <a:ext cx="7772400" cy="5410200"/>
          </a:xfrm>
        </p:spPr>
        <p:txBody>
          <a:bodyPr>
            <a:normAutofit/>
          </a:bodyPr>
          <a:lstStyle/>
          <a:p>
            <a:pPr marL="0" lvl="1" indent="0">
              <a:buNone/>
            </a:pPr>
            <a:r>
              <a:rPr lang="en-US" b="1" dirty="0" smtClean="0"/>
              <a:t>Calculated by dividing the combined value of all grade 12 scores by the combined count of grade 12 students who attempted any qualifying test.</a:t>
            </a:r>
          </a:p>
          <a:p>
            <a:pPr marL="457200" lvl="1"/>
            <a:r>
              <a:rPr lang="en-US" dirty="0" smtClean="0"/>
              <a:t>Qualifying scores earned in </a:t>
            </a:r>
            <a:r>
              <a:rPr lang="en-US" dirty="0" err="1" smtClean="0"/>
              <a:t>WorkKeys</a:t>
            </a:r>
            <a:r>
              <a:rPr lang="en-US" dirty="0"/>
              <a:t>, ACT, </a:t>
            </a:r>
            <a:r>
              <a:rPr lang="en-US" i="1" dirty="0"/>
              <a:t>or</a:t>
            </a:r>
            <a:r>
              <a:rPr lang="en-US" dirty="0"/>
              <a:t> SAT </a:t>
            </a:r>
            <a:r>
              <a:rPr lang="en-US" dirty="0" smtClean="0"/>
              <a:t>assessment.</a:t>
            </a:r>
          </a:p>
          <a:p>
            <a:pPr marL="457200" lvl="1"/>
            <a:r>
              <a:rPr lang="en-US" dirty="0" smtClean="0"/>
              <a:t>Includes current </a:t>
            </a:r>
            <a:r>
              <a:rPr lang="en-US" dirty="0"/>
              <a:t>12</a:t>
            </a:r>
            <a:r>
              <a:rPr lang="en-US" baseline="30000" dirty="0"/>
              <a:t>th</a:t>
            </a:r>
            <a:r>
              <a:rPr lang="en-US" dirty="0"/>
              <a:t> graders tested in either 11</a:t>
            </a:r>
            <a:r>
              <a:rPr lang="en-US" baseline="30000" dirty="0"/>
              <a:t>th</a:t>
            </a:r>
            <a:r>
              <a:rPr lang="en-US" dirty="0"/>
              <a:t> and/or 12</a:t>
            </a:r>
            <a:r>
              <a:rPr lang="en-US" baseline="30000" dirty="0"/>
              <a:t>th</a:t>
            </a:r>
            <a:r>
              <a:rPr lang="en-US" dirty="0"/>
              <a:t> </a:t>
            </a:r>
            <a:r>
              <a:rPr lang="en-US" dirty="0" smtClean="0"/>
              <a:t>grades.</a:t>
            </a:r>
          </a:p>
          <a:p>
            <a:pPr marL="457200" lvl="1"/>
            <a:r>
              <a:rPr lang="en-US" dirty="0" smtClean="0"/>
              <a:t>The test score leading to the highest number of ASPI points will be used.</a:t>
            </a:r>
            <a:endParaRPr lang="en-US" sz="2800" dirty="0"/>
          </a:p>
        </p:txBody>
      </p:sp>
      <p:sp>
        <p:nvSpPr>
          <p:cNvPr id="5" name="Slide Number Placeholder 4"/>
          <p:cNvSpPr>
            <a:spLocks noGrp="1"/>
          </p:cNvSpPr>
          <p:nvPr>
            <p:ph type="sldNum" sz="quarter" idx="12"/>
          </p:nvPr>
        </p:nvSpPr>
        <p:spPr/>
        <p:txBody>
          <a:bodyPr/>
          <a:lstStyle/>
          <a:p>
            <a:fld id="{08F394ED-C83B-48CE-BD27-1442A7AEAE53}" type="slidenum">
              <a:rPr lang="en-US" smtClean="0"/>
              <a:t>42</a:t>
            </a:fld>
            <a:endParaRPr lang="en-US"/>
          </a:p>
        </p:txBody>
      </p:sp>
    </p:spTree>
    <p:extLst>
      <p:ext uri="{BB962C8B-B14F-4D97-AF65-F5344CB8AC3E}">
        <p14:creationId xmlns:p14="http://schemas.microsoft.com/office/powerpoint/2010/main" val="1281316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 y="2133600"/>
            <a:ext cx="2819400" cy="457200"/>
          </a:xfrm>
          <a:prstGeom prst="rect">
            <a:avLst/>
          </a:prstGeom>
          <a:solidFill>
            <a:srgbClr val="FFF5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33400" y="2667000"/>
            <a:ext cx="2819400" cy="457200"/>
          </a:xfrm>
          <a:prstGeom prst="rect">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33400" y="3200400"/>
            <a:ext cx="2819400" cy="457200"/>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90600"/>
            <a:ext cx="7696200" cy="5135563"/>
          </a:xfrm>
        </p:spPr>
        <p:txBody>
          <a:bodyPr/>
          <a:lstStyle/>
          <a:p>
            <a:pPr marL="0" lvl="1" indent="0">
              <a:buNone/>
            </a:pPr>
            <a:r>
              <a:rPr lang="en-US" sz="3200" dirty="0" smtClean="0"/>
              <a:t>25 12</a:t>
            </a:r>
            <a:r>
              <a:rPr lang="en-US" sz="3200" baseline="30000" dirty="0" smtClean="0"/>
              <a:t>th</a:t>
            </a:r>
            <a:r>
              <a:rPr lang="en-US" sz="3200" dirty="0" smtClean="0"/>
              <a:t> graders; 25 took assessment(s)</a:t>
            </a:r>
          </a:p>
          <a:p>
            <a:pPr marL="0" lvl="1" indent="0">
              <a:buNone/>
            </a:pPr>
            <a:r>
              <a:rPr lang="en-US" sz="3200" dirty="0" smtClean="0"/>
              <a:t>17 earned qualifying points</a:t>
            </a:r>
          </a:p>
          <a:p>
            <a:pPr marL="91440" lvl="1" indent="0">
              <a:buNone/>
            </a:pPr>
            <a:r>
              <a:rPr lang="en-US" sz="2600" dirty="0" smtClean="0"/>
              <a:t>3 x 100 = 300 points</a:t>
            </a:r>
          </a:p>
          <a:p>
            <a:pPr marL="91440" lvl="1" indent="0">
              <a:buNone/>
            </a:pPr>
            <a:r>
              <a:rPr lang="en-US" sz="2600" dirty="0" smtClean="0"/>
              <a:t>6 x 95 = 570 points </a:t>
            </a:r>
          </a:p>
          <a:p>
            <a:pPr marL="91440" lvl="1" indent="0">
              <a:buNone/>
            </a:pPr>
            <a:r>
              <a:rPr lang="en-US" sz="2600" dirty="0" smtClean="0"/>
              <a:t>8 x 80 = 640 points </a:t>
            </a:r>
            <a:r>
              <a:rPr lang="en-US" sz="3200" dirty="0" smtClean="0"/>
              <a:t>	</a:t>
            </a:r>
            <a:r>
              <a:rPr lang="en-US" sz="2200" dirty="0" smtClean="0"/>
              <a:t>	</a:t>
            </a:r>
            <a:endParaRPr lang="en-US" dirty="0"/>
          </a:p>
        </p:txBody>
      </p:sp>
      <p:sp>
        <p:nvSpPr>
          <p:cNvPr id="2" name="Title 1"/>
          <p:cNvSpPr>
            <a:spLocks noGrp="1"/>
          </p:cNvSpPr>
          <p:nvPr>
            <p:ph type="title"/>
          </p:nvPr>
        </p:nvSpPr>
        <p:spPr>
          <a:xfrm>
            <a:off x="304800" y="76200"/>
            <a:ext cx="7986944" cy="685800"/>
          </a:xfrm>
        </p:spPr>
        <p:txBody>
          <a:bodyPr>
            <a:normAutofit/>
          </a:bodyPr>
          <a:lstStyle/>
          <a:p>
            <a:r>
              <a:rPr lang="en-US" sz="3600" b="1" dirty="0" smtClean="0">
                <a:solidFill>
                  <a:schemeClr val="accent5">
                    <a:lumMod val="75000"/>
                  </a:schemeClr>
                </a:solidFill>
              </a:rPr>
              <a:t>College &amp; Career Ready Indicator</a:t>
            </a:r>
            <a:endParaRPr lang="en-US" sz="36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fld id="{08F394ED-C83B-48CE-BD27-1442A7AEAE53}" type="slidenum">
              <a:rPr lang="en-US" smtClean="0"/>
              <a:t>43</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448083768"/>
              </p:ext>
            </p:extLst>
          </p:nvPr>
        </p:nvGraphicFramePr>
        <p:xfrm>
          <a:off x="381000" y="3962400"/>
          <a:ext cx="7848599" cy="2281873"/>
        </p:xfrm>
        <a:graphic>
          <a:graphicData uri="http://schemas.openxmlformats.org/drawingml/2006/table">
            <a:tbl>
              <a:tblPr firstRow="1" firstCol="1" bandRow="1"/>
              <a:tblGrid>
                <a:gridCol w="2870405"/>
                <a:gridCol w="1588786"/>
                <a:gridCol w="1694704"/>
                <a:gridCol w="1694704"/>
              </a:tblGrid>
              <a:tr h="130629">
                <a:tc>
                  <a:txBody>
                    <a:bodyPr/>
                    <a:lstStyle/>
                    <a:p>
                      <a:pPr marL="0" marR="0" algn="ctr">
                        <a:lnSpc>
                          <a:spcPct val="115000"/>
                        </a:lnSpc>
                        <a:spcBef>
                          <a:spcPts val="0"/>
                        </a:spcBef>
                        <a:spcAft>
                          <a:spcPts val="0"/>
                        </a:spcAft>
                      </a:pPr>
                      <a:r>
                        <a:rPr lang="en-US" sz="2400" b="1" dirty="0">
                          <a:solidFill>
                            <a:srgbClr val="000000"/>
                          </a:solidFill>
                          <a:effectLst/>
                          <a:latin typeface="Calibri"/>
                          <a:ea typeface="Calibri"/>
                          <a:cs typeface="Calibri"/>
                        </a:rPr>
                        <a:t>WorkKeys Certificate</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000000"/>
                          </a:solidFill>
                          <a:effectLst/>
                          <a:latin typeface="Calibri"/>
                          <a:ea typeface="Calibri"/>
                          <a:cs typeface="Calibri"/>
                        </a:rPr>
                        <a:t>ACT Score</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000000"/>
                          </a:solidFill>
                          <a:effectLst/>
                          <a:latin typeface="Calibri"/>
                          <a:ea typeface="Calibri"/>
                          <a:cs typeface="Calibri"/>
                        </a:rPr>
                        <a:t>SAT Score</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solidFill>
                            <a:srgbClr val="000000"/>
                          </a:solidFill>
                          <a:effectLst/>
                          <a:latin typeface="Calibri"/>
                          <a:ea typeface="Calibri"/>
                          <a:cs typeface="Calibri"/>
                        </a:rPr>
                        <a:t>Points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28650">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Gold or Platinum</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25</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Calibri"/>
                        </a:rPr>
                        <a:t>1680</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100</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28650">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Silver</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Calibri"/>
                        </a:rPr>
                        <a:t>23</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1560</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80"/>
                    </a:solidFill>
                  </a:tcPr>
                </a:tc>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95</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80"/>
                    </a:solidFill>
                  </a:tcPr>
                </a:tc>
              </a:tr>
              <a:tr h="628650">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Bronze</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21</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1450</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Calibri"/>
                        </a:rPr>
                        <a:t>80</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
        <p:nvSpPr>
          <p:cNvPr id="6" name="Rectangle 5"/>
          <p:cNvSpPr/>
          <p:nvPr/>
        </p:nvSpPr>
        <p:spPr>
          <a:xfrm>
            <a:off x="3429000" y="2438400"/>
            <a:ext cx="4953000" cy="523220"/>
          </a:xfrm>
          <a:prstGeom prst="rect">
            <a:avLst/>
          </a:prstGeom>
          <a:solidFill>
            <a:schemeClr val="bg1"/>
          </a:solidFill>
          <a:ln w="28575" cmpd="sng">
            <a:solidFill>
              <a:srgbClr val="008000"/>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91440" lvl="1"/>
            <a:r>
              <a:rPr lang="en-US" sz="2800" b="1" dirty="0" smtClean="0"/>
              <a:t>1,510 points/25 students = 60.4</a:t>
            </a:r>
          </a:p>
        </p:txBody>
      </p:sp>
    </p:spTree>
    <p:extLst>
      <p:ext uri="{BB962C8B-B14F-4D97-AF65-F5344CB8AC3E}">
        <p14:creationId xmlns:p14="http://schemas.microsoft.com/office/powerpoint/2010/main" val="642105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44</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05800" cy="6858000"/>
          </a:xfrm>
          <a:prstGeom prst="rect">
            <a:avLst/>
          </a:prstGeom>
          <a:noFill/>
        </p:spPr>
      </p:pic>
      <p:sp>
        <p:nvSpPr>
          <p:cNvPr id="6" name="TextBox 5"/>
          <p:cNvSpPr txBox="1"/>
          <p:nvPr/>
        </p:nvSpPr>
        <p:spPr>
          <a:xfrm>
            <a:off x="4724400" y="1828800"/>
            <a:ext cx="2819400" cy="369332"/>
          </a:xfrm>
          <a:prstGeom prst="rect">
            <a:avLst/>
          </a:prstGeom>
          <a:solidFill>
            <a:srgbClr val="FFC000"/>
          </a:solidFill>
          <a:ln>
            <a:solidFill>
              <a:schemeClr val="tx1"/>
            </a:solidFill>
          </a:ln>
        </p:spPr>
        <p:txBody>
          <a:bodyPr wrap="square" rtlCol="0">
            <a:spAutoFit/>
          </a:bodyPr>
          <a:lstStyle/>
          <a:p>
            <a:r>
              <a:rPr lang="en-US" b="1" dirty="0" smtClean="0"/>
              <a:t>80 x 20% = 16 ASPI points</a:t>
            </a:r>
            <a:endParaRPr lang="en-US" b="1" dirty="0"/>
          </a:p>
        </p:txBody>
      </p:sp>
      <p:sp>
        <p:nvSpPr>
          <p:cNvPr id="7" name="TextBox 6"/>
          <p:cNvSpPr txBox="1"/>
          <p:nvPr/>
        </p:nvSpPr>
        <p:spPr>
          <a:xfrm>
            <a:off x="76200" y="5193268"/>
            <a:ext cx="3200400" cy="369332"/>
          </a:xfrm>
          <a:prstGeom prst="rect">
            <a:avLst/>
          </a:prstGeom>
          <a:solidFill>
            <a:srgbClr val="FFC000"/>
          </a:solidFill>
          <a:ln>
            <a:solidFill>
              <a:schemeClr val="tx1"/>
            </a:solidFill>
          </a:ln>
        </p:spPr>
        <p:txBody>
          <a:bodyPr wrap="square" rtlCol="0">
            <a:spAutoFit/>
          </a:bodyPr>
          <a:lstStyle/>
          <a:p>
            <a:r>
              <a:rPr lang="en-US" b="1" dirty="0" smtClean="0"/>
              <a:t>9</a:t>
            </a:r>
            <a:r>
              <a:rPr lang="en-US" b="1" dirty="0"/>
              <a:t>5</a:t>
            </a:r>
            <a:r>
              <a:rPr lang="en-US" b="1" dirty="0" smtClean="0"/>
              <a:t> x 10% = 9.5 ASPI points</a:t>
            </a:r>
            <a:endParaRPr lang="en-US" b="1" dirty="0"/>
          </a:p>
        </p:txBody>
      </p:sp>
      <p:sp>
        <p:nvSpPr>
          <p:cNvPr id="8" name="TextBox 7"/>
          <p:cNvSpPr txBox="1"/>
          <p:nvPr/>
        </p:nvSpPr>
        <p:spPr>
          <a:xfrm>
            <a:off x="4495800" y="5334000"/>
            <a:ext cx="3657600" cy="381000"/>
          </a:xfrm>
          <a:prstGeom prst="rect">
            <a:avLst/>
          </a:prstGeom>
          <a:solidFill>
            <a:srgbClr val="FFC000"/>
          </a:solidFill>
          <a:ln>
            <a:solidFill>
              <a:schemeClr val="tx1"/>
            </a:solidFill>
          </a:ln>
        </p:spPr>
        <p:txBody>
          <a:bodyPr wrap="square" rtlCol="0">
            <a:spAutoFit/>
          </a:bodyPr>
          <a:lstStyle/>
          <a:p>
            <a:r>
              <a:rPr lang="en-US" b="1" dirty="0" smtClean="0"/>
              <a:t>94.11 x 40% = 37.64 ASPI points</a:t>
            </a:r>
            <a:endParaRPr lang="en-US" b="1" dirty="0"/>
          </a:p>
        </p:txBody>
      </p:sp>
      <p:sp>
        <p:nvSpPr>
          <p:cNvPr id="9" name="TextBox 8"/>
          <p:cNvSpPr txBox="1"/>
          <p:nvPr/>
        </p:nvSpPr>
        <p:spPr>
          <a:xfrm>
            <a:off x="228600" y="2895600"/>
            <a:ext cx="2819400" cy="369332"/>
          </a:xfrm>
          <a:prstGeom prst="rect">
            <a:avLst/>
          </a:prstGeom>
          <a:solidFill>
            <a:srgbClr val="FFC000"/>
          </a:solidFill>
          <a:ln>
            <a:solidFill>
              <a:schemeClr val="tx1"/>
            </a:solidFill>
          </a:ln>
        </p:spPr>
        <p:txBody>
          <a:bodyPr wrap="square" rtlCol="0">
            <a:spAutoFit/>
          </a:bodyPr>
          <a:lstStyle/>
          <a:p>
            <a:r>
              <a:rPr lang="en-US" b="1" dirty="0" smtClean="0"/>
              <a:t>90 x 20% = 18 ASPI points</a:t>
            </a:r>
            <a:endParaRPr lang="en-US" b="1" dirty="0"/>
          </a:p>
        </p:txBody>
      </p:sp>
      <p:sp>
        <p:nvSpPr>
          <p:cNvPr id="10" name="TextBox 9"/>
          <p:cNvSpPr txBox="1"/>
          <p:nvPr/>
        </p:nvSpPr>
        <p:spPr>
          <a:xfrm>
            <a:off x="228600" y="1295400"/>
            <a:ext cx="4191000" cy="461665"/>
          </a:xfrm>
          <a:prstGeom prst="rect">
            <a:avLst/>
          </a:prstGeom>
          <a:solidFill>
            <a:srgbClr val="FFC000"/>
          </a:solidFill>
          <a:ln>
            <a:solidFill>
              <a:schemeClr val="tx1"/>
            </a:solidFill>
          </a:ln>
        </p:spPr>
        <p:txBody>
          <a:bodyPr wrap="square" rtlCol="0">
            <a:spAutoFit/>
          </a:bodyPr>
          <a:lstStyle/>
          <a:p>
            <a:r>
              <a:rPr lang="en-US" sz="2400" b="1" dirty="0" smtClean="0"/>
              <a:t>60.4 x </a:t>
            </a:r>
            <a:r>
              <a:rPr lang="en-US" sz="2400" b="1" dirty="0"/>
              <a:t>8</a:t>
            </a:r>
            <a:r>
              <a:rPr lang="en-US" sz="2400" b="1" dirty="0" smtClean="0"/>
              <a:t>% = 4.83 ASPI points</a:t>
            </a:r>
            <a:endParaRPr lang="en-US" sz="2400" b="1" dirty="0"/>
          </a:p>
        </p:txBody>
      </p:sp>
    </p:spTree>
    <p:extLst>
      <p:ext uri="{BB962C8B-B14F-4D97-AF65-F5344CB8AC3E}">
        <p14:creationId xmlns:p14="http://schemas.microsoft.com/office/powerpoint/2010/main" val="2903841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45</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82394256"/>
              </p:ext>
            </p:extLst>
          </p:nvPr>
        </p:nvGraphicFramePr>
        <p:xfrm>
          <a:off x="762000" y="3581400"/>
          <a:ext cx="914400" cy="736600"/>
        </p:xfrm>
        <a:graphic>
          <a:graphicData uri="http://schemas.openxmlformats.org/drawingml/2006/table">
            <a:tbl>
              <a:tblPr firstRow="1" bandRow="1">
                <a:tableStyleId>{5940675A-B579-460E-94D1-54222C63F5DA}</a:tableStyleId>
              </a:tblPr>
              <a:tblGrid>
                <a:gridCol w="914400"/>
              </a:tblGrid>
              <a:tr h="736600">
                <a:tc>
                  <a:txBody>
                    <a:bodyPr/>
                    <a:lstStyle/>
                    <a:p>
                      <a:r>
                        <a:rPr lang="en-US" sz="2400" dirty="0" smtClean="0"/>
                        <a:t>60.40</a:t>
                      </a:r>
                      <a:endParaRPr lang="en-US" sz="2400" dirty="0"/>
                    </a:p>
                  </a:txBody>
                  <a:tcPr/>
                </a:tc>
              </a:tr>
            </a:tbl>
          </a:graphicData>
        </a:graphic>
      </p:graphicFrame>
      <p:sp>
        <p:nvSpPr>
          <p:cNvPr id="4" name="TextBox 3"/>
          <p:cNvSpPr txBox="1"/>
          <p:nvPr/>
        </p:nvSpPr>
        <p:spPr>
          <a:xfrm>
            <a:off x="304800" y="391886"/>
            <a:ext cx="4800600" cy="584775"/>
          </a:xfrm>
          <a:prstGeom prst="rect">
            <a:avLst/>
          </a:prstGeom>
          <a:noFill/>
        </p:spPr>
        <p:txBody>
          <a:bodyPr wrap="square" rtlCol="0">
            <a:spAutoFit/>
          </a:bodyPr>
          <a:lstStyle/>
          <a:p>
            <a:r>
              <a:rPr lang="en-US" sz="3200" b="1" dirty="0" smtClean="0">
                <a:solidFill>
                  <a:schemeClr val="accent5">
                    <a:lumMod val="75000"/>
                  </a:schemeClr>
                </a:solidFill>
              </a:rPr>
              <a:t>College Career Readiness</a:t>
            </a:r>
            <a:endParaRPr lang="en-US" sz="3200" b="1" dirty="0">
              <a:solidFill>
                <a:schemeClr val="accent5">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8184234"/>
              </p:ext>
            </p:extLst>
          </p:nvPr>
        </p:nvGraphicFramePr>
        <p:xfrm>
          <a:off x="762000" y="4648200"/>
          <a:ext cx="7086600" cy="914400"/>
        </p:xfrm>
        <a:graphic>
          <a:graphicData uri="http://schemas.openxmlformats.org/drawingml/2006/table">
            <a:tbl>
              <a:tblPr firstRow="1" bandRow="1">
                <a:tableStyleId>{2D5ABB26-0587-4C30-8999-92F81FD0307C}</a:tableStyleId>
              </a:tblPr>
              <a:tblGrid>
                <a:gridCol w="2362200"/>
                <a:gridCol w="2362200"/>
                <a:gridCol w="2362200"/>
              </a:tblGrid>
              <a:tr h="408940">
                <a:tc>
                  <a:txBody>
                    <a:bodyPr/>
                    <a:lstStyle/>
                    <a:p>
                      <a:r>
                        <a:rPr lang="en-US" sz="2400" dirty="0" smtClean="0"/>
                        <a:t>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Weighting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ASPI 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940">
                <a:tc>
                  <a:txBody>
                    <a:bodyPr/>
                    <a:lstStyle/>
                    <a:p>
                      <a:r>
                        <a:rPr lang="en-US" sz="2400" dirty="0" smtClean="0"/>
                        <a:t>60.40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0.08</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4.83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5098606"/>
              </p:ext>
            </p:extLst>
          </p:nvPr>
        </p:nvGraphicFramePr>
        <p:xfrm>
          <a:off x="3514284" y="1066800"/>
          <a:ext cx="4798528" cy="3352800"/>
        </p:xfrm>
        <a:graphic>
          <a:graphicData uri="http://schemas.openxmlformats.org/presentationml/2006/ole">
            <mc:AlternateContent xmlns:mc="http://schemas.openxmlformats.org/markup-compatibility/2006">
              <mc:Choice xmlns:v="urn:schemas-microsoft-com:vml" Requires="v">
                <p:oleObj spid="_x0000_s6230" name="Document" r:id="rId4" imgW="9992941" imgH="6980880" progId="Word.Document.12">
                  <p:embed/>
                </p:oleObj>
              </mc:Choice>
              <mc:Fallback>
                <p:oleObj name="Document" r:id="rId4" imgW="9992941" imgH="6980880" progId="Word.Document.12">
                  <p:embed/>
                  <p:pic>
                    <p:nvPicPr>
                      <p:cNvPr id="0" name="Object 2"/>
                      <p:cNvPicPr>
                        <a:picLocks noChangeAspect="1" noChangeArrowheads="1"/>
                      </p:cNvPicPr>
                      <p:nvPr/>
                    </p:nvPicPr>
                    <p:blipFill>
                      <a:blip r:embed="rId5"/>
                      <a:srcRect/>
                      <a:stretch>
                        <a:fillRect/>
                      </a:stretch>
                    </p:blipFill>
                    <p:spPr bwMode="auto">
                      <a:xfrm>
                        <a:off x="3514284" y="1066800"/>
                        <a:ext cx="4798528" cy="3352800"/>
                      </a:xfrm>
                      <a:prstGeom prst="rect">
                        <a:avLst/>
                      </a:prstGeom>
                      <a:noFill/>
                      <a:ln w="38100">
                        <a:solidFill>
                          <a:srgbClr val="0070C0"/>
                        </a:solidFill>
                      </a:ln>
                    </p:spPr>
                  </p:pic>
                </p:oleObj>
              </mc:Fallback>
            </mc:AlternateContent>
          </a:graphicData>
        </a:graphic>
      </p:graphicFrame>
    </p:spTree>
    <p:extLst>
      <p:ext uri="{BB962C8B-B14F-4D97-AF65-F5344CB8AC3E}">
        <p14:creationId xmlns:p14="http://schemas.microsoft.com/office/powerpoint/2010/main" val="1966816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1143000"/>
          </a:xfrm>
        </p:spPr>
        <p:txBody>
          <a:bodyPr>
            <a:noAutofit/>
          </a:bodyPr>
          <a:lstStyle/>
          <a:p>
            <a:r>
              <a:rPr lang="en-US" sz="3600" b="1" dirty="0" smtClean="0">
                <a:solidFill>
                  <a:schemeClr val="accent5">
                    <a:lumMod val="75000"/>
                  </a:schemeClr>
                </a:solidFill>
              </a:rPr>
              <a:t>College &amp; Career Ready Assessment Participation Rate</a:t>
            </a:r>
            <a:endParaRPr lang="en-US" sz="3600" b="1" dirty="0">
              <a:solidFill>
                <a:schemeClr val="accent5">
                  <a:lumMod val="75000"/>
                </a:schemeClr>
              </a:solidFill>
            </a:endParaRPr>
          </a:p>
        </p:txBody>
      </p:sp>
      <p:sp>
        <p:nvSpPr>
          <p:cNvPr id="3" name="Content Placeholder 2"/>
          <p:cNvSpPr>
            <a:spLocks noGrp="1"/>
          </p:cNvSpPr>
          <p:nvPr>
            <p:ph idx="1"/>
          </p:nvPr>
        </p:nvSpPr>
        <p:spPr>
          <a:xfrm>
            <a:off x="457200" y="1600200"/>
            <a:ext cx="7696200" cy="4800600"/>
          </a:xfrm>
        </p:spPr>
        <p:txBody>
          <a:bodyPr/>
          <a:lstStyle/>
          <a:p>
            <a:r>
              <a:rPr lang="en-US" dirty="0" smtClean="0"/>
              <a:t>Percentage of grade 11 students who take </a:t>
            </a:r>
            <a:r>
              <a:rPr lang="en-US" dirty="0" err="1" smtClean="0"/>
              <a:t>WorkKeys</a:t>
            </a:r>
            <a:r>
              <a:rPr lang="en-US" dirty="0" smtClean="0"/>
              <a:t> assessment (required by regulation).</a:t>
            </a:r>
          </a:p>
          <a:p>
            <a:pPr marL="0" indent="0">
              <a:buNone/>
            </a:pPr>
            <a:endParaRPr lang="en-US" dirty="0" smtClean="0"/>
          </a:p>
          <a:p>
            <a:pPr marL="457200" lvl="1" indent="0">
              <a:buNone/>
            </a:pPr>
            <a:r>
              <a:rPr lang="en-US" dirty="0" smtClean="0"/>
              <a:t>	</a:t>
            </a:r>
          </a:p>
          <a:p>
            <a:endParaRPr lang="en-US" dirty="0"/>
          </a:p>
          <a:p>
            <a:endParaRPr lang="en-US" dirty="0" smtClean="0"/>
          </a:p>
          <a:p>
            <a:pPr marL="0" indent="0">
              <a:buNone/>
            </a:pPr>
            <a:endParaRPr lang="en-US" dirty="0" smtClean="0"/>
          </a:p>
          <a:p>
            <a:endParaRPr lang="en-US" dirty="0"/>
          </a:p>
        </p:txBody>
      </p:sp>
      <p:sp>
        <p:nvSpPr>
          <p:cNvPr id="6" name="Slide Number Placeholder 5"/>
          <p:cNvSpPr>
            <a:spLocks noGrp="1"/>
          </p:cNvSpPr>
          <p:nvPr>
            <p:ph type="sldNum" sz="quarter" idx="12"/>
          </p:nvPr>
        </p:nvSpPr>
        <p:spPr/>
        <p:txBody>
          <a:bodyPr/>
          <a:lstStyle/>
          <a:p>
            <a:fld id="{08F394ED-C83B-48CE-BD27-1442A7AEAE53}" type="slidenum">
              <a:rPr lang="en-US" smtClean="0"/>
              <a:t>46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3083372"/>
              </p:ext>
            </p:extLst>
          </p:nvPr>
        </p:nvGraphicFramePr>
        <p:xfrm>
          <a:off x="1066800" y="3276600"/>
          <a:ext cx="6477000" cy="3124200"/>
        </p:xfrm>
        <a:graphic>
          <a:graphicData uri="http://schemas.openxmlformats.org/drawingml/2006/table">
            <a:tbl>
              <a:tblPr firstRow="1" firstCol="1" bandRow="1"/>
              <a:tblGrid>
                <a:gridCol w="4359180"/>
                <a:gridCol w="2117820"/>
              </a:tblGrid>
              <a:tr h="781050">
                <a:tc>
                  <a:txBody>
                    <a:bodyPr/>
                    <a:lstStyle/>
                    <a:p>
                      <a:pPr marL="0" marR="0">
                        <a:lnSpc>
                          <a:spcPct val="115000"/>
                        </a:lnSpc>
                        <a:spcBef>
                          <a:spcPts val="0"/>
                        </a:spcBef>
                        <a:spcAft>
                          <a:spcPts val="0"/>
                        </a:spcAft>
                      </a:pPr>
                      <a:r>
                        <a:rPr lang="en-US" sz="3200" dirty="0">
                          <a:effectLst/>
                          <a:latin typeface="Calibri"/>
                          <a:ea typeface="Calibri"/>
                          <a:cs typeface="Times New Roman"/>
                        </a:rPr>
                        <a:t>Participation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a:effectLst/>
                          <a:latin typeface="Calibri"/>
                          <a:ea typeface="Calibri"/>
                          <a:cs typeface="Times New Roman"/>
                        </a:rPr>
                        <a:t>Points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050">
                <a:tc>
                  <a:txBody>
                    <a:bodyPr/>
                    <a:lstStyle/>
                    <a:p>
                      <a:pPr marL="0" marR="0">
                        <a:lnSpc>
                          <a:spcPct val="115000"/>
                        </a:lnSpc>
                        <a:spcBef>
                          <a:spcPts val="0"/>
                        </a:spcBef>
                        <a:spcAft>
                          <a:spcPts val="0"/>
                        </a:spcAft>
                      </a:pPr>
                      <a:r>
                        <a:rPr lang="en-US" sz="3200" dirty="0">
                          <a:effectLst/>
                          <a:latin typeface="Calibri"/>
                          <a:ea typeface="Calibri"/>
                          <a:cs typeface="Times New Roman"/>
                        </a:rPr>
                        <a:t>95-100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a:effectLst/>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050">
                <a:tc>
                  <a:txBody>
                    <a:bodyPr/>
                    <a:lstStyle/>
                    <a:p>
                      <a:pPr marL="0" marR="0">
                        <a:lnSpc>
                          <a:spcPct val="115000"/>
                        </a:lnSpc>
                        <a:spcBef>
                          <a:spcPts val="0"/>
                        </a:spcBef>
                        <a:spcAft>
                          <a:spcPts val="0"/>
                        </a:spcAft>
                      </a:pPr>
                      <a:r>
                        <a:rPr lang="en-US" sz="3200" dirty="0">
                          <a:effectLst/>
                          <a:latin typeface="Calibri"/>
                          <a:ea typeface="Calibri"/>
                          <a:cs typeface="Times New Roman"/>
                        </a:rPr>
                        <a:t>90-94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a:effectLst/>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050">
                <a:tc>
                  <a:txBody>
                    <a:bodyPr/>
                    <a:lstStyle/>
                    <a:p>
                      <a:pPr marL="0" marR="0">
                        <a:lnSpc>
                          <a:spcPct val="115000"/>
                        </a:lnSpc>
                        <a:spcBef>
                          <a:spcPts val="0"/>
                        </a:spcBef>
                        <a:spcAft>
                          <a:spcPts val="0"/>
                        </a:spcAft>
                      </a:pPr>
                      <a:r>
                        <a:rPr lang="en-US" sz="3200" dirty="0">
                          <a:effectLst/>
                          <a:latin typeface="Calibri"/>
                          <a:ea typeface="Calibri"/>
                          <a:cs typeface="Times New Roman"/>
                        </a:rPr>
                        <a:t>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3200" dirty="0">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415540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47</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0" cy="6858000"/>
          </a:xfrm>
          <a:prstGeom prst="rect">
            <a:avLst/>
          </a:prstGeom>
          <a:noFill/>
        </p:spPr>
      </p:pic>
      <p:sp>
        <p:nvSpPr>
          <p:cNvPr id="6" name="TextBox 5"/>
          <p:cNvSpPr txBox="1"/>
          <p:nvPr/>
        </p:nvSpPr>
        <p:spPr>
          <a:xfrm>
            <a:off x="5562600" y="2895600"/>
            <a:ext cx="2819400" cy="369332"/>
          </a:xfrm>
          <a:prstGeom prst="rect">
            <a:avLst/>
          </a:prstGeom>
          <a:solidFill>
            <a:srgbClr val="FFC000"/>
          </a:solidFill>
          <a:ln>
            <a:solidFill>
              <a:schemeClr val="tx1"/>
            </a:solidFill>
          </a:ln>
        </p:spPr>
        <p:txBody>
          <a:bodyPr wrap="square" rtlCol="0">
            <a:spAutoFit/>
          </a:bodyPr>
          <a:lstStyle/>
          <a:p>
            <a:r>
              <a:rPr lang="en-US" b="1" dirty="0" smtClean="0"/>
              <a:t>80 x 20% = 16 ASPI points</a:t>
            </a:r>
            <a:endParaRPr lang="en-US" b="1" dirty="0"/>
          </a:p>
        </p:txBody>
      </p:sp>
      <p:sp>
        <p:nvSpPr>
          <p:cNvPr id="7" name="TextBox 6"/>
          <p:cNvSpPr txBox="1"/>
          <p:nvPr/>
        </p:nvSpPr>
        <p:spPr>
          <a:xfrm>
            <a:off x="0" y="5193268"/>
            <a:ext cx="3200400" cy="369332"/>
          </a:xfrm>
          <a:prstGeom prst="rect">
            <a:avLst/>
          </a:prstGeom>
          <a:solidFill>
            <a:srgbClr val="FFC000"/>
          </a:solidFill>
          <a:ln>
            <a:solidFill>
              <a:schemeClr val="tx1"/>
            </a:solidFill>
          </a:ln>
        </p:spPr>
        <p:txBody>
          <a:bodyPr wrap="square" rtlCol="0">
            <a:spAutoFit/>
          </a:bodyPr>
          <a:lstStyle/>
          <a:p>
            <a:r>
              <a:rPr lang="en-US" b="1" dirty="0" smtClean="0"/>
              <a:t>9</a:t>
            </a:r>
            <a:r>
              <a:rPr lang="en-US" b="1" dirty="0"/>
              <a:t>5</a:t>
            </a:r>
            <a:r>
              <a:rPr lang="en-US" b="1" dirty="0" smtClean="0"/>
              <a:t> x 10% = 9.5 ASPI points</a:t>
            </a:r>
            <a:endParaRPr lang="en-US" b="1" dirty="0"/>
          </a:p>
        </p:txBody>
      </p:sp>
      <p:sp>
        <p:nvSpPr>
          <p:cNvPr id="8" name="TextBox 7"/>
          <p:cNvSpPr txBox="1"/>
          <p:nvPr/>
        </p:nvSpPr>
        <p:spPr>
          <a:xfrm>
            <a:off x="4419600" y="4191000"/>
            <a:ext cx="4038600" cy="369332"/>
          </a:xfrm>
          <a:prstGeom prst="rect">
            <a:avLst/>
          </a:prstGeom>
          <a:solidFill>
            <a:srgbClr val="FFC000"/>
          </a:solidFill>
          <a:ln>
            <a:solidFill>
              <a:schemeClr val="tx1"/>
            </a:solidFill>
          </a:ln>
        </p:spPr>
        <p:txBody>
          <a:bodyPr wrap="square" rtlCol="0">
            <a:spAutoFit/>
          </a:bodyPr>
          <a:lstStyle/>
          <a:p>
            <a:r>
              <a:rPr lang="en-US" b="1" dirty="0" smtClean="0"/>
              <a:t>94.11 x 40% = 37.64 ASPI points</a:t>
            </a:r>
            <a:endParaRPr lang="en-US" b="1" dirty="0"/>
          </a:p>
        </p:txBody>
      </p:sp>
      <p:sp>
        <p:nvSpPr>
          <p:cNvPr id="9" name="TextBox 8"/>
          <p:cNvSpPr txBox="1"/>
          <p:nvPr/>
        </p:nvSpPr>
        <p:spPr>
          <a:xfrm>
            <a:off x="0" y="2895600"/>
            <a:ext cx="2819400" cy="369332"/>
          </a:xfrm>
          <a:prstGeom prst="rect">
            <a:avLst/>
          </a:prstGeom>
          <a:solidFill>
            <a:srgbClr val="FFC000"/>
          </a:solidFill>
          <a:ln>
            <a:solidFill>
              <a:schemeClr val="tx1"/>
            </a:solidFill>
          </a:ln>
        </p:spPr>
        <p:txBody>
          <a:bodyPr wrap="square" rtlCol="0">
            <a:spAutoFit/>
          </a:bodyPr>
          <a:lstStyle/>
          <a:p>
            <a:r>
              <a:rPr lang="en-US" b="1" dirty="0" smtClean="0"/>
              <a:t>90 x 20% = 18 ASPI points</a:t>
            </a:r>
            <a:endParaRPr lang="en-US" b="1" dirty="0"/>
          </a:p>
        </p:txBody>
      </p:sp>
      <p:sp>
        <p:nvSpPr>
          <p:cNvPr id="13" name="TextBox 12"/>
          <p:cNvSpPr txBox="1"/>
          <p:nvPr/>
        </p:nvSpPr>
        <p:spPr>
          <a:xfrm>
            <a:off x="3657600" y="1066800"/>
            <a:ext cx="3657600" cy="738664"/>
          </a:xfrm>
          <a:prstGeom prst="rect">
            <a:avLst/>
          </a:prstGeom>
          <a:solidFill>
            <a:srgbClr val="FFC000"/>
          </a:solidFill>
          <a:ln>
            <a:solidFill>
              <a:srgbClr val="3366FF"/>
            </a:solidFill>
          </a:ln>
        </p:spPr>
        <p:txBody>
          <a:bodyPr wrap="square" rtlCol="0">
            <a:spAutoFit/>
          </a:bodyPr>
          <a:lstStyle/>
          <a:p>
            <a:r>
              <a:rPr lang="en-US" b="1" dirty="0" smtClean="0"/>
              <a:t>60.4 x </a:t>
            </a:r>
            <a:r>
              <a:rPr lang="en-US" b="1" dirty="0"/>
              <a:t>8% = </a:t>
            </a:r>
            <a:r>
              <a:rPr lang="en-US" b="1" dirty="0" smtClean="0"/>
              <a:t>4.83 ASPI points</a:t>
            </a:r>
          </a:p>
          <a:p>
            <a:r>
              <a:rPr lang="en-US" sz="2400" b="1" dirty="0" smtClean="0"/>
              <a:t>0 x 2% = </a:t>
            </a:r>
            <a:r>
              <a:rPr lang="en-US" sz="2400" b="1" dirty="0"/>
              <a:t>0</a:t>
            </a:r>
            <a:r>
              <a:rPr lang="en-US" sz="2400" b="1" dirty="0" smtClean="0"/>
              <a:t> ASPI points</a:t>
            </a:r>
            <a:endParaRPr lang="en-US" sz="2400" b="1" dirty="0"/>
          </a:p>
        </p:txBody>
      </p:sp>
    </p:spTree>
    <p:extLst>
      <p:ext uri="{BB962C8B-B14F-4D97-AF65-F5344CB8AC3E}">
        <p14:creationId xmlns:p14="http://schemas.microsoft.com/office/powerpoint/2010/main" val="3130178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48</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8584075"/>
              </p:ext>
            </p:extLst>
          </p:nvPr>
        </p:nvGraphicFramePr>
        <p:xfrm>
          <a:off x="685800" y="3276600"/>
          <a:ext cx="1143000" cy="762000"/>
        </p:xfrm>
        <a:graphic>
          <a:graphicData uri="http://schemas.openxmlformats.org/drawingml/2006/table">
            <a:tbl>
              <a:tblPr firstRow="1" bandRow="1">
                <a:tableStyleId>{5940675A-B579-460E-94D1-54222C63F5DA}</a:tableStyleId>
              </a:tblPr>
              <a:tblGrid>
                <a:gridCol w="1143000"/>
              </a:tblGrid>
              <a:tr h="762000">
                <a:tc>
                  <a:txBody>
                    <a:bodyPr/>
                    <a:lstStyle/>
                    <a:p>
                      <a:r>
                        <a:rPr lang="en-US" sz="2400" dirty="0" smtClean="0"/>
                        <a:t>87%</a:t>
                      </a:r>
                      <a:endParaRPr lang="en-US" sz="2400" dirty="0"/>
                    </a:p>
                  </a:txBody>
                  <a:tcPr/>
                </a:tc>
              </a:tr>
            </a:tbl>
          </a:graphicData>
        </a:graphic>
      </p:graphicFrame>
      <p:sp>
        <p:nvSpPr>
          <p:cNvPr id="4" name="TextBox 3"/>
          <p:cNvSpPr txBox="1"/>
          <p:nvPr/>
        </p:nvSpPr>
        <p:spPr>
          <a:xfrm>
            <a:off x="457200" y="299591"/>
            <a:ext cx="4419600" cy="1077218"/>
          </a:xfrm>
          <a:prstGeom prst="rect">
            <a:avLst/>
          </a:prstGeom>
          <a:noFill/>
        </p:spPr>
        <p:txBody>
          <a:bodyPr wrap="square" rtlCol="0">
            <a:spAutoFit/>
          </a:bodyPr>
          <a:lstStyle/>
          <a:p>
            <a:r>
              <a:rPr lang="en-US" sz="3200" b="1" dirty="0" err="1" smtClean="0">
                <a:solidFill>
                  <a:schemeClr val="accent5">
                    <a:lumMod val="75000"/>
                  </a:schemeClr>
                </a:solidFill>
              </a:rPr>
              <a:t>WorkKeys</a:t>
            </a:r>
            <a:r>
              <a:rPr lang="en-US" sz="3200" b="1" dirty="0" smtClean="0">
                <a:solidFill>
                  <a:schemeClr val="accent5">
                    <a:lumMod val="75000"/>
                  </a:schemeClr>
                </a:solidFill>
              </a:rPr>
              <a:t> Participation	</a:t>
            </a:r>
            <a:endParaRPr lang="en-US" sz="3200" b="1" dirty="0">
              <a:solidFill>
                <a:schemeClr val="accent5">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70879540"/>
              </p:ext>
            </p:extLst>
          </p:nvPr>
        </p:nvGraphicFramePr>
        <p:xfrm>
          <a:off x="685800" y="4419600"/>
          <a:ext cx="7086600" cy="914400"/>
        </p:xfrm>
        <a:graphic>
          <a:graphicData uri="http://schemas.openxmlformats.org/drawingml/2006/table">
            <a:tbl>
              <a:tblPr firstRow="1" bandRow="1">
                <a:tableStyleId>{2D5ABB26-0587-4C30-8999-92F81FD0307C}</a:tableStyleId>
              </a:tblPr>
              <a:tblGrid>
                <a:gridCol w="2362200"/>
                <a:gridCol w="2362200"/>
                <a:gridCol w="2362200"/>
              </a:tblGrid>
              <a:tr h="408940">
                <a:tc>
                  <a:txBody>
                    <a:bodyPr/>
                    <a:lstStyle/>
                    <a:p>
                      <a:r>
                        <a:rPr lang="en-US" sz="2400" dirty="0" smtClean="0"/>
                        <a:t>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Weighting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ASPI Points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940">
                <a:tc>
                  <a:txBody>
                    <a:bodyPr/>
                    <a:lstStyle/>
                    <a:p>
                      <a:r>
                        <a:rPr lang="en-US" sz="2400" dirty="0" smtClean="0"/>
                        <a:t>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0.02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72561180"/>
              </p:ext>
            </p:extLst>
          </p:nvPr>
        </p:nvGraphicFramePr>
        <p:xfrm>
          <a:off x="3962400" y="990600"/>
          <a:ext cx="4362299" cy="3048000"/>
        </p:xfrm>
        <a:graphic>
          <a:graphicData uri="http://schemas.openxmlformats.org/presentationml/2006/ole">
            <mc:AlternateContent xmlns:mc="http://schemas.openxmlformats.org/markup-compatibility/2006">
              <mc:Choice xmlns:v="urn:schemas-microsoft-com:vml" Requires="v">
                <p:oleObj spid="_x0000_s7254" name="Document" r:id="rId4" imgW="9992941" imgH="6979441" progId="Word.Document.12">
                  <p:embed/>
                </p:oleObj>
              </mc:Choice>
              <mc:Fallback>
                <p:oleObj name="Document" r:id="rId4" imgW="9992941" imgH="6979441" progId="Word.Document.12">
                  <p:embed/>
                  <p:pic>
                    <p:nvPicPr>
                      <p:cNvPr id="0" name="Object 2"/>
                      <p:cNvPicPr>
                        <a:picLocks noChangeAspect="1" noChangeArrowheads="1"/>
                      </p:cNvPicPr>
                      <p:nvPr/>
                    </p:nvPicPr>
                    <p:blipFill>
                      <a:blip r:embed="rId5"/>
                      <a:srcRect/>
                      <a:stretch>
                        <a:fillRect/>
                      </a:stretch>
                    </p:blipFill>
                    <p:spPr bwMode="auto">
                      <a:xfrm>
                        <a:off x="3962400" y="990600"/>
                        <a:ext cx="4362299" cy="3048000"/>
                      </a:xfrm>
                      <a:prstGeom prst="rect">
                        <a:avLst/>
                      </a:prstGeom>
                      <a:noFill/>
                      <a:ln w="38100">
                        <a:solidFill>
                          <a:schemeClr val="accent5">
                            <a:lumMod val="75000"/>
                          </a:schemeClr>
                        </a:solidFill>
                      </a:ln>
                    </p:spPr>
                  </p:pic>
                </p:oleObj>
              </mc:Fallback>
            </mc:AlternateContent>
          </a:graphicData>
        </a:graphic>
      </p:graphicFrame>
    </p:spTree>
    <p:extLst>
      <p:ext uri="{BB962C8B-B14F-4D97-AF65-F5344CB8AC3E}">
        <p14:creationId xmlns:p14="http://schemas.microsoft.com/office/powerpoint/2010/main" val="3855072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19200"/>
            <a:ext cx="7620000" cy="4800600"/>
          </a:xfrm>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49</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382000" cy="6858000"/>
          </a:xfrm>
          <a:prstGeom prst="rect">
            <a:avLst/>
          </a:prstGeom>
          <a:noFill/>
        </p:spPr>
      </p:pic>
      <p:sp>
        <p:nvSpPr>
          <p:cNvPr id="6" name="TextBox 5"/>
          <p:cNvSpPr txBox="1"/>
          <p:nvPr/>
        </p:nvSpPr>
        <p:spPr>
          <a:xfrm>
            <a:off x="5562600" y="2895600"/>
            <a:ext cx="2819400" cy="369332"/>
          </a:xfrm>
          <a:prstGeom prst="rect">
            <a:avLst/>
          </a:prstGeom>
          <a:solidFill>
            <a:srgbClr val="FFC000"/>
          </a:solidFill>
          <a:ln>
            <a:solidFill>
              <a:schemeClr val="tx1"/>
            </a:solidFill>
          </a:ln>
        </p:spPr>
        <p:txBody>
          <a:bodyPr wrap="square" rtlCol="0">
            <a:spAutoFit/>
          </a:bodyPr>
          <a:lstStyle/>
          <a:p>
            <a:r>
              <a:rPr lang="en-US" b="1" dirty="0" smtClean="0"/>
              <a:t>80 x 20% = 16 ASPI points</a:t>
            </a:r>
            <a:endParaRPr lang="en-US" b="1" dirty="0"/>
          </a:p>
        </p:txBody>
      </p:sp>
      <p:sp>
        <p:nvSpPr>
          <p:cNvPr id="7" name="TextBox 6"/>
          <p:cNvSpPr txBox="1"/>
          <p:nvPr/>
        </p:nvSpPr>
        <p:spPr>
          <a:xfrm>
            <a:off x="0" y="5193268"/>
            <a:ext cx="3200400" cy="369332"/>
          </a:xfrm>
          <a:prstGeom prst="rect">
            <a:avLst/>
          </a:prstGeom>
          <a:solidFill>
            <a:srgbClr val="FFC000"/>
          </a:solidFill>
          <a:ln>
            <a:solidFill>
              <a:schemeClr val="tx1"/>
            </a:solidFill>
          </a:ln>
        </p:spPr>
        <p:txBody>
          <a:bodyPr wrap="square" rtlCol="0">
            <a:spAutoFit/>
          </a:bodyPr>
          <a:lstStyle/>
          <a:p>
            <a:r>
              <a:rPr lang="en-US" b="1" dirty="0" smtClean="0"/>
              <a:t>9</a:t>
            </a:r>
            <a:r>
              <a:rPr lang="en-US" b="1" dirty="0"/>
              <a:t>5</a:t>
            </a:r>
            <a:r>
              <a:rPr lang="en-US" b="1" dirty="0" smtClean="0"/>
              <a:t> x 10% = 9.5 ASPI points</a:t>
            </a:r>
            <a:endParaRPr lang="en-US" b="1" dirty="0"/>
          </a:p>
        </p:txBody>
      </p:sp>
      <p:sp>
        <p:nvSpPr>
          <p:cNvPr id="8" name="TextBox 7"/>
          <p:cNvSpPr txBox="1"/>
          <p:nvPr/>
        </p:nvSpPr>
        <p:spPr>
          <a:xfrm>
            <a:off x="4343400" y="3886200"/>
            <a:ext cx="4038600" cy="369332"/>
          </a:xfrm>
          <a:prstGeom prst="rect">
            <a:avLst/>
          </a:prstGeom>
          <a:solidFill>
            <a:srgbClr val="FFC000"/>
          </a:solidFill>
          <a:ln>
            <a:solidFill>
              <a:schemeClr val="tx1"/>
            </a:solidFill>
          </a:ln>
        </p:spPr>
        <p:txBody>
          <a:bodyPr wrap="square" rtlCol="0">
            <a:spAutoFit/>
          </a:bodyPr>
          <a:lstStyle/>
          <a:p>
            <a:r>
              <a:rPr lang="en-US" b="1" dirty="0" smtClean="0"/>
              <a:t>94.11 x 40% = 37.64 ASPI points</a:t>
            </a:r>
            <a:endParaRPr lang="en-US" b="1" dirty="0"/>
          </a:p>
        </p:txBody>
      </p:sp>
      <p:sp>
        <p:nvSpPr>
          <p:cNvPr id="9" name="TextBox 8"/>
          <p:cNvSpPr txBox="1"/>
          <p:nvPr/>
        </p:nvSpPr>
        <p:spPr>
          <a:xfrm>
            <a:off x="0" y="2895600"/>
            <a:ext cx="2819400" cy="369332"/>
          </a:xfrm>
          <a:prstGeom prst="rect">
            <a:avLst/>
          </a:prstGeom>
          <a:solidFill>
            <a:srgbClr val="FFC000"/>
          </a:solidFill>
          <a:ln>
            <a:solidFill>
              <a:schemeClr val="tx1"/>
            </a:solidFill>
          </a:ln>
        </p:spPr>
        <p:txBody>
          <a:bodyPr wrap="square" rtlCol="0">
            <a:spAutoFit/>
          </a:bodyPr>
          <a:lstStyle/>
          <a:p>
            <a:r>
              <a:rPr lang="en-US" b="1" dirty="0" smtClean="0"/>
              <a:t>90 x 20% = 18 ASPI points</a:t>
            </a:r>
            <a:endParaRPr lang="en-US" b="1" dirty="0"/>
          </a:p>
        </p:txBody>
      </p:sp>
      <p:sp>
        <p:nvSpPr>
          <p:cNvPr id="13" name="TextBox 12"/>
          <p:cNvSpPr txBox="1"/>
          <p:nvPr/>
        </p:nvSpPr>
        <p:spPr>
          <a:xfrm>
            <a:off x="3657600" y="1066800"/>
            <a:ext cx="3048000" cy="646331"/>
          </a:xfrm>
          <a:prstGeom prst="rect">
            <a:avLst/>
          </a:prstGeom>
          <a:solidFill>
            <a:srgbClr val="FFC000"/>
          </a:solidFill>
          <a:ln>
            <a:solidFill>
              <a:srgbClr val="3366FF"/>
            </a:solidFill>
          </a:ln>
        </p:spPr>
        <p:txBody>
          <a:bodyPr wrap="square" rtlCol="0">
            <a:spAutoFit/>
          </a:bodyPr>
          <a:lstStyle/>
          <a:p>
            <a:r>
              <a:rPr lang="en-US" b="1" dirty="0" smtClean="0"/>
              <a:t>60.4 x </a:t>
            </a:r>
            <a:r>
              <a:rPr lang="en-US" b="1" dirty="0"/>
              <a:t>8% = </a:t>
            </a:r>
            <a:r>
              <a:rPr lang="en-US" b="1" dirty="0" smtClean="0"/>
              <a:t>4.83 ASPI points</a:t>
            </a:r>
          </a:p>
          <a:p>
            <a:r>
              <a:rPr lang="en-US" b="1" dirty="0" smtClean="0"/>
              <a:t>0 x 2% = </a:t>
            </a:r>
            <a:r>
              <a:rPr lang="en-US" b="1" dirty="0"/>
              <a:t>0</a:t>
            </a:r>
            <a:r>
              <a:rPr lang="en-US" b="1" dirty="0" smtClean="0"/>
              <a:t> ASPI points</a:t>
            </a:r>
            <a:endParaRPr lang="en-US" b="1" dirty="0"/>
          </a:p>
        </p:txBody>
      </p:sp>
      <p:sp>
        <p:nvSpPr>
          <p:cNvPr id="14" name="TextBox 13"/>
          <p:cNvSpPr txBox="1"/>
          <p:nvPr/>
        </p:nvSpPr>
        <p:spPr>
          <a:xfrm>
            <a:off x="5943600" y="4648200"/>
            <a:ext cx="2362200" cy="2062103"/>
          </a:xfrm>
          <a:prstGeom prst="rect">
            <a:avLst/>
          </a:prstGeom>
          <a:solidFill>
            <a:srgbClr val="FFFF00"/>
          </a:solidFill>
          <a:ln w="57150" cmpd="sng">
            <a:solidFill>
              <a:srgbClr val="3366FF"/>
            </a:solidFill>
          </a:ln>
        </p:spPr>
        <p:txBody>
          <a:bodyPr wrap="square" rtlCol="0">
            <a:spAutoFit/>
          </a:bodyPr>
          <a:lstStyle/>
          <a:p>
            <a:r>
              <a:rPr lang="en-US" sz="3200" b="1" dirty="0" smtClean="0"/>
              <a:t>TOTAL ASPI POINTS = 85.82</a:t>
            </a:r>
            <a:endParaRPr lang="en-US" sz="3200" b="1" dirty="0"/>
          </a:p>
        </p:txBody>
      </p:sp>
    </p:spTree>
    <p:extLst>
      <p:ext uri="{BB962C8B-B14F-4D97-AF65-F5344CB8AC3E}">
        <p14:creationId xmlns:p14="http://schemas.microsoft.com/office/powerpoint/2010/main" val="3359387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86944" cy="762000"/>
          </a:xfrm>
        </p:spPr>
        <p:txBody>
          <a:bodyPr>
            <a:normAutofit/>
          </a:bodyPr>
          <a:lstStyle/>
          <a:p>
            <a:r>
              <a:rPr lang="en-US" sz="4000" dirty="0" smtClean="0"/>
              <a:t>2 </a:t>
            </a:r>
            <a:r>
              <a:rPr lang="en-US" sz="4000" dirty="0" smtClean="0"/>
              <a:t>Note Taking Tools</a:t>
            </a:r>
            <a:endParaRPr lang="en-US" sz="4000" dirty="0"/>
          </a:p>
        </p:txBody>
      </p:sp>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5</a:t>
            </a:fld>
            <a:endParaRPr lang="en-US">
              <a:solidFill>
                <a:prstClr val="black">
                  <a:tint val="75000"/>
                </a:prstClr>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429000"/>
            <a:ext cx="3301121" cy="249238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973" y="2144018"/>
            <a:ext cx="3301121" cy="241403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392973" y="1066800"/>
            <a:ext cx="2775857" cy="1077218"/>
          </a:xfrm>
          <a:prstGeom prst="rect">
            <a:avLst/>
          </a:prstGeom>
          <a:noFill/>
        </p:spPr>
        <p:txBody>
          <a:bodyPr wrap="square" rtlCol="0">
            <a:spAutoFit/>
          </a:bodyPr>
          <a:lstStyle/>
          <a:p>
            <a:r>
              <a:rPr lang="en-US" sz="3200" dirty="0" smtClean="0"/>
              <a:t>1. </a:t>
            </a:r>
            <a:r>
              <a:rPr lang="en-US" sz="3200" dirty="0" smtClean="0"/>
              <a:t>Sample ASPI Worksheet</a:t>
            </a:r>
            <a:endParaRPr lang="en-US" sz="3200" dirty="0"/>
          </a:p>
        </p:txBody>
      </p:sp>
      <p:sp>
        <p:nvSpPr>
          <p:cNvPr id="10" name="TextBox 9"/>
          <p:cNvSpPr txBox="1"/>
          <p:nvPr/>
        </p:nvSpPr>
        <p:spPr>
          <a:xfrm>
            <a:off x="4267200" y="2128391"/>
            <a:ext cx="3708217" cy="1077218"/>
          </a:xfrm>
          <a:prstGeom prst="rect">
            <a:avLst/>
          </a:prstGeom>
          <a:noFill/>
        </p:spPr>
        <p:txBody>
          <a:bodyPr wrap="square" rtlCol="0">
            <a:spAutoFit/>
          </a:bodyPr>
          <a:lstStyle/>
          <a:p>
            <a:r>
              <a:rPr lang="en-US" sz="3200" dirty="0" smtClean="0"/>
              <a:t>2. </a:t>
            </a:r>
            <a:r>
              <a:rPr lang="en-US" sz="3200" dirty="0" smtClean="0"/>
              <a:t>ASPI Components Graphs</a:t>
            </a:r>
            <a:endParaRPr lang="en-US" sz="3200" dirty="0"/>
          </a:p>
        </p:txBody>
      </p:sp>
    </p:spTree>
    <p:extLst>
      <p:ext uri="{BB962C8B-B14F-4D97-AF65-F5344CB8AC3E}">
        <p14:creationId xmlns:p14="http://schemas.microsoft.com/office/powerpoint/2010/main" val="3437974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393570418"/>
              </p:ext>
            </p:extLst>
          </p:nvPr>
        </p:nvGraphicFramePr>
        <p:xfrm>
          <a:off x="457200" y="1524000"/>
          <a:ext cx="7391400" cy="4419600"/>
        </p:xfrm>
        <a:graphic>
          <a:graphicData uri="http://schemas.openxmlformats.org/drawingml/2006/table">
            <a:tbl>
              <a:tblPr firstRow="1" bandRow="1">
                <a:tableStyleId>{073A0DAA-6AF3-43AB-8588-CEC1D06C72B9}</a:tableStyleId>
              </a:tblPr>
              <a:tblGrid>
                <a:gridCol w="3695700"/>
                <a:gridCol w="3695700"/>
              </a:tblGrid>
              <a:tr h="714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000000"/>
                          </a:solidFill>
                        </a:rPr>
                        <a:t>ASPI Points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dirty="0" smtClean="0">
                          <a:solidFill>
                            <a:srgbClr val="000000"/>
                          </a:solidFill>
                        </a:rPr>
                        <a:t>Number of Stars</a:t>
                      </a:r>
                      <a:endParaRPr lang="en-US" sz="32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94 – 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85 – 93.99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65 – 84.99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55 – 64.99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0 – 54.99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 name="Title 1"/>
          <p:cNvSpPr>
            <a:spLocks noGrp="1"/>
          </p:cNvSpPr>
          <p:nvPr>
            <p:ph type="title"/>
          </p:nvPr>
        </p:nvSpPr>
        <p:spPr/>
        <p:txBody>
          <a:bodyPr/>
          <a:lstStyle/>
          <a:p>
            <a:r>
              <a:rPr lang="en-US" dirty="0" smtClean="0"/>
              <a:t>Star Ratings</a:t>
            </a:r>
            <a:endParaRPr lang="en-US" dirty="0"/>
          </a:p>
        </p:txBody>
      </p:sp>
      <p:sp>
        <p:nvSpPr>
          <p:cNvPr id="14" name="Content Placeholder 13"/>
          <p:cNvSpPr>
            <a:spLocks noGrp="1"/>
          </p:cNvSpPr>
          <p:nvPr>
            <p:ph sz="quarter" idx="4"/>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50</a:t>
            </a:fld>
            <a:endParaRPr lang="en-US" dirty="0"/>
          </a:p>
        </p:txBody>
      </p:sp>
      <p:grpSp>
        <p:nvGrpSpPr>
          <p:cNvPr id="11" name="Group 10"/>
          <p:cNvGrpSpPr/>
          <p:nvPr/>
        </p:nvGrpSpPr>
        <p:grpSpPr>
          <a:xfrm>
            <a:off x="4343400" y="2438400"/>
            <a:ext cx="2362200" cy="457200"/>
            <a:chOff x="5334000" y="2146300"/>
            <a:chExt cx="2362200" cy="457200"/>
          </a:xfrm>
        </p:grpSpPr>
        <p:sp>
          <p:nvSpPr>
            <p:cNvPr id="5" name="5-Point Star 4"/>
            <p:cNvSpPr/>
            <p:nvPr/>
          </p:nvSpPr>
          <p:spPr>
            <a:xfrm>
              <a:off x="53340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58293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2865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7437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239000" y="21463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343400" y="3124200"/>
            <a:ext cx="1905000" cy="457200"/>
            <a:chOff x="5791200" y="2743200"/>
            <a:chExt cx="1905000" cy="457200"/>
          </a:xfrm>
        </p:grpSpPr>
        <p:sp>
          <p:nvSpPr>
            <p:cNvPr id="17" name="5-Point Star 16"/>
            <p:cNvSpPr/>
            <p:nvPr/>
          </p:nvSpPr>
          <p:spPr>
            <a:xfrm>
              <a:off x="5791200" y="2743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6248400" y="2743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p:nvSpPr>
          <p:spPr>
            <a:xfrm>
              <a:off x="6705600" y="2743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5-Point Star 19"/>
            <p:cNvSpPr/>
            <p:nvPr/>
          </p:nvSpPr>
          <p:spPr>
            <a:xfrm>
              <a:off x="7239000" y="2743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4343400" y="3810000"/>
            <a:ext cx="1524000" cy="457200"/>
            <a:chOff x="6172200" y="3352800"/>
            <a:chExt cx="1524000" cy="457200"/>
          </a:xfrm>
        </p:grpSpPr>
        <p:sp>
          <p:nvSpPr>
            <p:cNvPr id="21" name="5-Point Star 20"/>
            <p:cNvSpPr/>
            <p:nvPr/>
          </p:nvSpPr>
          <p:spPr>
            <a:xfrm>
              <a:off x="6705600" y="33528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21"/>
            <p:cNvSpPr/>
            <p:nvPr/>
          </p:nvSpPr>
          <p:spPr>
            <a:xfrm>
              <a:off x="7239000" y="33528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Point Star 23"/>
            <p:cNvSpPr/>
            <p:nvPr/>
          </p:nvSpPr>
          <p:spPr>
            <a:xfrm>
              <a:off x="6172200" y="33528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5-Point Star 24"/>
          <p:cNvSpPr/>
          <p:nvPr/>
        </p:nvSpPr>
        <p:spPr>
          <a:xfrm>
            <a:off x="4343400" y="53340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4343400" y="4572000"/>
            <a:ext cx="990600" cy="457200"/>
            <a:chOff x="6705600" y="3962400"/>
            <a:chExt cx="990600" cy="457200"/>
          </a:xfrm>
        </p:grpSpPr>
        <p:sp>
          <p:nvSpPr>
            <p:cNvPr id="26" name="5-Point Star 25"/>
            <p:cNvSpPr/>
            <p:nvPr/>
          </p:nvSpPr>
          <p:spPr>
            <a:xfrm>
              <a:off x="6705600" y="39624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6"/>
            <p:cNvSpPr/>
            <p:nvPr/>
          </p:nvSpPr>
          <p:spPr>
            <a:xfrm>
              <a:off x="7239000" y="39624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39522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51</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67887706"/>
              </p:ext>
            </p:extLst>
          </p:nvPr>
        </p:nvGraphicFramePr>
        <p:xfrm>
          <a:off x="152400" y="762000"/>
          <a:ext cx="8077200" cy="5486400"/>
        </p:xfrm>
        <a:graphic>
          <a:graphicData uri="http://schemas.openxmlformats.org/drawingml/2006/table">
            <a:tbl>
              <a:tblPr firstRow="1" bandRow="1">
                <a:tableStyleId>{5940675A-B579-460E-94D1-54222C63F5DA}</a:tableStyleId>
              </a:tblPr>
              <a:tblGrid>
                <a:gridCol w="1600200"/>
                <a:gridCol w="1981200"/>
                <a:gridCol w="4495800"/>
              </a:tblGrid>
              <a:tr h="41595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Total K-8 ASPI Points: 89.27</a:t>
                      </a:r>
                      <a:r>
                        <a:rPr lang="en-US" sz="2400" b="1" baseline="0" dirty="0" smtClean="0"/>
                        <a:t>    </a:t>
                      </a:r>
                      <a:r>
                        <a:rPr lang="en-US" sz="2400" b="1" dirty="0" smtClean="0"/>
                        <a:t>Total 9-12 ASPI</a:t>
                      </a:r>
                      <a:r>
                        <a:rPr lang="en-US" sz="2400" b="1" baseline="0" dirty="0" smtClean="0"/>
                        <a:t> </a:t>
                      </a:r>
                      <a:r>
                        <a:rPr lang="en-US" sz="2400" b="1" dirty="0" smtClean="0"/>
                        <a:t>Points: 85.82</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hMerge="1">
                  <a:txBody>
                    <a:bodyPr/>
                    <a:lstStyle/>
                    <a:p>
                      <a:endParaRPr lang="en-US" dirty="0"/>
                    </a:p>
                  </a:txBody>
                  <a:tcPr/>
                </a:tc>
              </a:tr>
              <a:tr h="1260443">
                <a:tc>
                  <a:txBody>
                    <a:bodyPr/>
                    <a:lstStyle/>
                    <a:p>
                      <a:r>
                        <a:rPr lang="en-US" sz="2400" dirty="0" smtClean="0"/>
                        <a:t>K-8</a:t>
                      </a:r>
                      <a:r>
                        <a:rPr lang="en-US" sz="2400" baseline="0" dirty="0" smtClean="0"/>
                        <a:t> Enrollment Ratio</a:t>
                      </a:r>
                      <a:endParaRPr lang="en-US" sz="2400" dirty="0"/>
                    </a:p>
                  </a:txBody>
                  <a:tcPr/>
                </a:tc>
                <a:tc>
                  <a:txBody>
                    <a:bodyPr/>
                    <a:lstStyle/>
                    <a:p>
                      <a:r>
                        <a:rPr lang="en-US" sz="2400" dirty="0" smtClean="0"/>
                        <a:t>.5</a:t>
                      </a:r>
                    </a:p>
                    <a:p>
                      <a:endParaRPr lang="en-US" sz="2400" dirty="0" smtClean="0"/>
                    </a:p>
                    <a:p>
                      <a:r>
                        <a:rPr lang="en-US" sz="2400" dirty="0" smtClean="0"/>
                        <a:t>(100/200=.5)</a:t>
                      </a:r>
                      <a:endParaRPr lang="en-US" sz="2400" dirty="0"/>
                    </a:p>
                  </a:txBody>
                  <a:tcPr/>
                </a:tc>
                <a:tc>
                  <a:txBody>
                    <a:bodyPr/>
                    <a:lstStyle/>
                    <a:p>
                      <a:r>
                        <a:rPr lang="en-US" sz="2400" dirty="0" smtClean="0"/>
                        <a:t>(represents the percentage</a:t>
                      </a:r>
                      <a:r>
                        <a:rPr lang="en-US" sz="2400" baseline="0" dirty="0" smtClean="0"/>
                        <a:t> of students enrolled K-8; divide the number of student enrolled K-8 by total number of students K-12)</a:t>
                      </a:r>
                      <a:endParaRPr lang="en-US" sz="2400" dirty="0"/>
                    </a:p>
                  </a:txBody>
                  <a:tcPr/>
                </a:tc>
              </a:tr>
              <a:tr h="1143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9-12 </a:t>
                      </a:r>
                      <a:r>
                        <a:rPr lang="en-US" sz="2400" baseline="0" dirty="0" smtClean="0"/>
                        <a:t>Enrollment Ratio</a:t>
                      </a:r>
                      <a:endParaRPr lang="en-US" sz="2400" dirty="0" smtClean="0"/>
                    </a:p>
                  </a:txBody>
                  <a:tcPr/>
                </a:tc>
                <a:tc>
                  <a:txBody>
                    <a:bodyPr/>
                    <a:lstStyle/>
                    <a:p>
                      <a:r>
                        <a:rPr lang="en-US" sz="2400" dirty="0" smtClean="0"/>
                        <a:t>.5</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(100/200=.5)</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(represents the percentage</a:t>
                      </a:r>
                      <a:r>
                        <a:rPr lang="en-US" sz="2400" baseline="0" dirty="0" smtClean="0"/>
                        <a:t> of students enrolled 9-12; divide the number of student enrolled 9-12 by total number of students K-12)</a:t>
                      </a:r>
                      <a:endParaRPr lang="en-US" sz="2400" dirty="0" smtClean="0"/>
                    </a:p>
                    <a:p>
                      <a:endParaRPr lang="en-US" sz="2400" dirty="0"/>
                    </a:p>
                  </a:txBody>
                  <a:tcPr/>
                </a:tc>
              </a:tr>
              <a:tr h="125957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dirty="0" smtClean="0"/>
                        <a:t>ASPI</a:t>
                      </a:r>
                      <a:r>
                        <a:rPr lang="en-US" sz="2400" i="1" baseline="0" dirty="0" smtClean="0"/>
                        <a:t> scores x Enrollment Ratios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(89.39 x .5) + (85.97 x .5) = ASPI score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(44.70) + (42.99) = 87.69 ASPI score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Four Star K-12 School</a:t>
                      </a:r>
                    </a:p>
                  </a:txBody>
                  <a:tcPr/>
                </a:tc>
                <a:tc hMerge="1">
                  <a:txBody>
                    <a:bodyPr/>
                    <a:lstStyle/>
                    <a:p>
                      <a:endParaRPr lang="en-US" dirty="0"/>
                    </a:p>
                  </a:txBody>
                  <a:tcPr/>
                </a:tc>
                <a:tc hMerge="1">
                  <a:txBody>
                    <a:bodyPr/>
                    <a:lstStyle/>
                    <a:p>
                      <a:endParaRPr lang="en-US" dirty="0"/>
                    </a:p>
                  </a:txBody>
                  <a:tcPr/>
                </a:tc>
              </a:tr>
            </a:tbl>
          </a:graphicData>
        </a:graphic>
      </p:graphicFrame>
      <p:sp>
        <p:nvSpPr>
          <p:cNvPr id="4" name="TextBox 3"/>
          <p:cNvSpPr txBox="1"/>
          <p:nvPr/>
        </p:nvSpPr>
        <p:spPr>
          <a:xfrm>
            <a:off x="152400" y="152400"/>
            <a:ext cx="7086600" cy="523220"/>
          </a:xfrm>
          <a:prstGeom prst="rect">
            <a:avLst/>
          </a:prstGeom>
          <a:noFill/>
        </p:spPr>
        <p:txBody>
          <a:bodyPr wrap="square" rtlCol="0">
            <a:spAutoFit/>
          </a:bodyPr>
          <a:lstStyle/>
          <a:p>
            <a:r>
              <a:rPr lang="en-US" sz="2800" b="1" dirty="0" smtClean="0"/>
              <a:t>K-12 Schools– enrollment ratios</a:t>
            </a:r>
            <a:endParaRPr lang="en-US" sz="2800" b="1" dirty="0"/>
          </a:p>
        </p:txBody>
      </p:sp>
    </p:spTree>
    <p:extLst>
      <p:ext uri="{BB962C8B-B14F-4D97-AF65-F5344CB8AC3E}">
        <p14:creationId xmlns:p14="http://schemas.microsoft.com/office/powerpoint/2010/main" val="2290342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219482"/>
              </p:ext>
            </p:extLst>
          </p:nvPr>
        </p:nvGraphicFramePr>
        <p:xfrm>
          <a:off x="294640" y="421640"/>
          <a:ext cx="8554720" cy="601472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1000572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53</a:t>
            </a:fld>
            <a:endParaRPr lang="en-US">
              <a:solidFill>
                <a:prstClr val="black">
                  <a:tint val="75000"/>
                </a:prstClr>
              </a:solidFill>
            </a:endParaRPr>
          </a:p>
        </p:txBody>
      </p:sp>
      <p:graphicFrame>
        <p:nvGraphicFramePr>
          <p:cNvPr id="3" name="Chart 2"/>
          <p:cNvGraphicFramePr/>
          <p:nvPr>
            <p:extLst>
              <p:ext uri="{D42A27DB-BD31-4B8C-83A1-F6EECF244321}">
                <p14:modId xmlns:p14="http://schemas.microsoft.com/office/powerpoint/2010/main" val="1782367285"/>
              </p:ext>
            </p:extLst>
          </p:nvPr>
        </p:nvGraphicFramePr>
        <p:xfrm>
          <a:off x="396240" y="574040"/>
          <a:ext cx="8351520" cy="5709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7927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54</a:t>
            </a:fld>
            <a:endParaRPr lang="en-US">
              <a:solidFill>
                <a:prstClr val="black">
                  <a:tint val="75000"/>
                </a:prstClr>
              </a:solidFill>
            </a:endParaRPr>
          </a:p>
        </p:txBody>
      </p:sp>
      <p:pic>
        <p:nvPicPr>
          <p:cNvPr id="7" name="Picture 6" descr="graph going up.jpg"/>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200400" y="1752600"/>
            <a:ext cx="2751667" cy="2411329"/>
          </a:xfrm>
          <a:prstGeom prst="rect">
            <a:avLst/>
          </a:prstGeom>
        </p:spPr>
      </p:pic>
      <p:sp>
        <p:nvSpPr>
          <p:cNvPr id="6" name="TextBox 5"/>
          <p:cNvSpPr txBox="1"/>
          <p:nvPr/>
        </p:nvSpPr>
        <p:spPr>
          <a:xfrm>
            <a:off x="2571447" y="3992940"/>
            <a:ext cx="3733800" cy="1569660"/>
          </a:xfrm>
          <a:prstGeom prst="rect">
            <a:avLst/>
          </a:prstGeom>
          <a:noFill/>
        </p:spPr>
        <p:txBody>
          <a:bodyPr wrap="square" rtlCol="0">
            <a:spAutoFit/>
          </a:bodyPr>
          <a:lstStyle/>
          <a:p>
            <a:pPr algn="ctr"/>
            <a:r>
              <a:rPr lang="en-US" sz="3200" b="1" dirty="0" smtClean="0"/>
              <a:t>Annual Measurable Objectives </a:t>
            </a:r>
          </a:p>
          <a:p>
            <a:pPr algn="ctr"/>
            <a:r>
              <a:rPr lang="en-US" sz="3200" b="1" dirty="0" smtClean="0"/>
              <a:t>(AMOs)</a:t>
            </a:r>
            <a:endParaRPr lang="en-US" sz="3200" b="1" dirty="0"/>
          </a:p>
        </p:txBody>
      </p:sp>
      <p:sp>
        <p:nvSpPr>
          <p:cNvPr id="8" name="Title 4"/>
          <p:cNvSpPr txBox="1">
            <a:spLocks/>
          </p:cNvSpPr>
          <p:nvPr/>
        </p:nvSpPr>
        <p:spPr>
          <a:xfrm>
            <a:off x="0" y="5562600"/>
            <a:ext cx="8382000" cy="1295400"/>
          </a:xfrm>
          <a:prstGeom prst="rect">
            <a:avLst/>
          </a:prstGeom>
          <a:solidFill>
            <a:srgbClr val="00BB01"/>
          </a:solidFill>
          <a:ln w="38100" cmpd="sng">
            <a:solidFill>
              <a:srgbClr val="008000"/>
            </a:solid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Alaska’s New Accountability System</a:t>
            </a:r>
            <a:endParaRPr lang="en-US" sz="4000" b="1" dirty="0"/>
          </a:p>
        </p:txBody>
      </p:sp>
      <p:sp>
        <p:nvSpPr>
          <p:cNvPr id="4" name="TextBox 3"/>
          <p:cNvSpPr txBox="1"/>
          <p:nvPr/>
        </p:nvSpPr>
        <p:spPr>
          <a:xfrm>
            <a:off x="228600" y="304800"/>
            <a:ext cx="8001000" cy="954107"/>
          </a:xfrm>
          <a:prstGeom prst="rect">
            <a:avLst/>
          </a:prstGeom>
          <a:noFill/>
        </p:spPr>
        <p:txBody>
          <a:bodyPr wrap="square" rtlCol="0">
            <a:spAutoFit/>
          </a:bodyPr>
          <a:lstStyle/>
          <a:p>
            <a:r>
              <a:rPr lang="en-US" sz="2800" b="1" dirty="0" smtClean="0"/>
              <a:t>“Ambitious but achievable” targets for student achievement, participation, and graduation.</a:t>
            </a:r>
            <a:endParaRPr lang="en-US" sz="2800" b="1" dirty="0"/>
          </a:p>
        </p:txBody>
      </p:sp>
    </p:spTree>
    <p:extLst>
      <p:ext uri="{BB962C8B-B14F-4D97-AF65-F5344CB8AC3E}">
        <p14:creationId xmlns:p14="http://schemas.microsoft.com/office/powerpoint/2010/main" val="4006301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685800"/>
          </a:xfrm>
        </p:spPr>
        <p:txBody>
          <a:bodyPr>
            <a:normAutofit fontScale="90000"/>
          </a:bodyPr>
          <a:lstStyle/>
          <a:p>
            <a:r>
              <a:rPr lang="en-US" sz="3600" b="1" dirty="0" smtClean="0"/>
              <a:t>Annual Measurable Objectives (AMOs)</a:t>
            </a:r>
            <a:endParaRPr lang="en-US" sz="3600" b="1"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55</a:t>
            </a:fld>
            <a:endParaRPr lang="en-US" dirty="0"/>
          </a:p>
        </p:txBody>
      </p:sp>
      <p:sp>
        <p:nvSpPr>
          <p:cNvPr id="6" name="TextBox 5"/>
          <p:cNvSpPr txBox="1"/>
          <p:nvPr/>
        </p:nvSpPr>
        <p:spPr>
          <a:xfrm>
            <a:off x="381000" y="990600"/>
            <a:ext cx="7848600" cy="3108543"/>
          </a:xfrm>
          <a:prstGeom prst="rect">
            <a:avLst/>
          </a:prstGeom>
          <a:solidFill>
            <a:schemeClr val="bg1">
              <a:alpha val="46000"/>
            </a:schemeClr>
          </a:solidFill>
          <a:ln>
            <a:solidFill>
              <a:srgbClr val="00BB01"/>
            </a:solidFill>
          </a:ln>
        </p:spPr>
        <p:txBody>
          <a:bodyPr wrap="square" rtlCol="0">
            <a:spAutoFit/>
          </a:bodyPr>
          <a:lstStyle/>
          <a:p>
            <a:r>
              <a:rPr lang="en-US" sz="2800" b="1" dirty="0"/>
              <a:t>Targets </a:t>
            </a:r>
            <a:endParaRPr lang="en-US" sz="2800" b="1" dirty="0" smtClean="0"/>
          </a:p>
          <a:p>
            <a:r>
              <a:rPr lang="en-US" sz="2800" b="1" dirty="0" smtClean="0"/>
              <a:t>Reading</a:t>
            </a:r>
            <a:r>
              <a:rPr lang="en-US" sz="2800" b="1" dirty="0"/>
              <a:t>, writing, and </a:t>
            </a:r>
            <a:r>
              <a:rPr lang="en-US" sz="2800" b="1" dirty="0" smtClean="0"/>
              <a:t>math.</a:t>
            </a:r>
          </a:p>
          <a:p>
            <a:pPr marL="914400" lvl="1" indent="-457200">
              <a:buFont typeface="Arial"/>
              <a:buChar char="•"/>
            </a:pPr>
            <a:r>
              <a:rPr lang="en-US" sz="2800" dirty="0" smtClean="0"/>
              <a:t>For </a:t>
            </a:r>
            <a:r>
              <a:rPr lang="en-US" sz="2800" dirty="0"/>
              <a:t>all-students group </a:t>
            </a:r>
          </a:p>
          <a:p>
            <a:pPr marL="914400" lvl="1" indent="-457200">
              <a:buFont typeface="Arial"/>
              <a:buChar char="•"/>
            </a:pPr>
            <a:r>
              <a:rPr lang="en-US" sz="2800" dirty="0" smtClean="0"/>
              <a:t>For each of the 9 subgroups</a:t>
            </a:r>
          </a:p>
          <a:p>
            <a:pPr marL="914400" lvl="1" indent="-457200">
              <a:buFont typeface="Arial"/>
              <a:buChar char="•"/>
            </a:pPr>
            <a:r>
              <a:rPr lang="en-US" sz="2800" dirty="0" smtClean="0"/>
              <a:t>For state</a:t>
            </a:r>
            <a:r>
              <a:rPr lang="en-US" sz="2800" dirty="0"/>
              <a:t>, districts, and </a:t>
            </a:r>
            <a:r>
              <a:rPr lang="en-US" sz="2800" dirty="0" smtClean="0"/>
              <a:t>schools</a:t>
            </a:r>
          </a:p>
          <a:p>
            <a:r>
              <a:rPr lang="en-US" sz="2800" b="1" dirty="0" smtClean="0"/>
              <a:t>Graduation Rate (90%)</a:t>
            </a:r>
          </a:p>
          <a:p>
            <a:r>
              <a:rPr lang="en-US" sz="2800" b="1" dirty="0" smtClean="0"/>
              <a:t>Participation Rate (95%)</a:t>
            </a:r>
            <a:endParaRPr lang="en-US" sz="2800" b="1" dirty="0"/>
          </a:p>
        </p:txBody>
      </p:sp>
      <p:sp>
        <p:nvSpPr>
          <p:cNvPr id="7" name="TextBox 6"/>
          <p:cNvSpPr txBox="1"/>
          <p:nvPr/>
        </p:nvSpPr>
        <p:spPr>
          <a:xfrm>
            <a:off x="381000" y="4383129"/>
            <a:ext cx="7467600" cy="1384995"/>
          </a:xfrm>
          <a:prstGeom prst="rect">
            <a:avLst/>
          </a:prstGeom>
          <a:solidFill>
            <a:srgbClr val="00FF02">
              <a:alpha val="42000"/>
            </a:srgbClr>
          </a:solidFill>
          <a:ln>
            <a:solidFill>
              <a:srgbClr val="008000"/>
            </a:solidFill>
          </a:ln>
        </p:spPr>
        <p:txBody>
          <a:bodyPr wrap="square" rtlCol="0">
            <a:spAutoFit/>
          </a:bodyPr>
          <a:lstStyle/>
          <a:p>
            <a:r>
              <a:rPr lang="en-US" sz="2800" dirty="0" smtClean="0"/>
              <a:t>Goal to </a:t>
            </a:r>
            <a:r>
              <a:rPr lang="en-US" sz="2800" dirty="0"/>
              <a:t>reduce by ½ over a 6-year period the number of non-proficient </a:t>
            </a:r>
            <a:r>
              <a:rPr lang="en-US" sz="2800" dirty="0" smtClean="0"/>
              <a:t>students</a:t>
            </a:r>
          </a:p>
          <a:p>
            <a:pPr marL="457200" indent="-457200">
              <a:buFont typeface="Arial"/>
              <a:buChar char="•"/>
            </a:pPr>
            <a:r>
              <a:rPr lang="en-US" sz="2800" dirty="0" smtClean="0"/>
              <a:t>Reduction </a:t>
            </a:r>
            <a:r>
              <a:rPr lang="en-US" sz="2800" dirty="0"/>
              <a:t>in equal increments over 6 </a:t>
            </a:r>
            <a:r>
              <a:rPr lang="en-US" sz="2800" dirty="0" smtClean="0"/>
              <a:t>years</a:t>
            </a:r>
          </a:p>
        </p:txBody>
      </p:sp>
    </p:spTree>
    <p:extLst>
      <p:ext uri="{BB962C8B-B14F-4D97-AF65-F5344CB8AC3E}">
        <p14:creationId xmlns:p14="http://schemas.microsoft.com/office/powerpoint/2010/main" val="25967569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56</a:t>
            </a:fld>
            <a:endParaRPr lang="en-US">
              <a:solidFill>
                <a:prstClr val="black">
                  <a:tint val="75000"/>
                </a:prstClr>
              </a:solidFill>
            </a:endParaRPr>
          </a:p>
        </p:txBody>
      </p:sp>
      <p:sp>
        <p:nvSpPr>
          <p:cNvPr id="5" name="Content Placeholder 2"/>
          <p:cNvSpPr txBox="1">
            <a:spLocks/>
          </p:cNvSpPr>
          <p:nvPr/>
        </p:nvSpPr>
        <p:spPr>
          <a:xfrm>
            <a:off x="180033" y="1447800"/>
            <a:ext cx="8124092" cy="4191000"/>
          </a:xfrm>
          <a:prstGeom prst="rect">
            <a:avLst/>
          </a:prstGeom>
          <a:ln w="57150" cmpd="sng">
            <a:noFill/>
          </a:ln>
        </p:spPr>
        <p:txBody>
          <a:bodyPr>
            <a:normAutofit lnSpcReduction="10000"/>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Each school, and each subgroup, has its own target. </a:t>
            </a:r>
            <a:r>
              <a:rPr lang="en-US" sz="2800" i="1" dirty="0" smtClean="0"/>
              <a:t>(Very different from the one-size-fits-all AMOs of AYP/NCLB).</a:t>
            </a:r>
          </a:p>
          <a:p>
            <a:pPr marL="0" indent="0">
              <a:buNone/>
            </a:pPr>
            <a:endParaRPr lang="en-US" sz="800" dirty="0" smtClean="0"/>
          </a:p>
          <a:p>
            <a:pPr>
              <a:buFont typeface="Arial" panose="020B0604020202020204" pitchFamily="34" charset="0"/>
              <a:buChar char="•"/>
            </a:pPr>
            <a:r>
              <a:rPr lang="en-US" sz="2800" dirty="0" smtClean="0"/>
              <a:t>School AMO targets are met if the </a:t>
            </a:r>
            <a:r>
              <a:rPr lang="en-US" sz="2800" dirty="0"/>
              <a:t>school </a:t>
            </a:r>
            <a:r>
              <a:rPr lang="en-US" sz="2800" i="1" dirty="0"/>
              <a:t>or</a:t>
            </a:r>
            <a:r>
              <a:rPr lang="en-US" sz="2800" dirty="0"/>
              <a:t> </a:t>
            </a:r>
            <a:r>
              <a:rPr lang="en-US" sz="2800" dirty="0" smtClean="0"/>
              <a:t>the state </a:t>
            </a:r>
            <a:r>
              <a:rPr lang="en-US" sz="2800" dirty="0"/>
              <a:t>target is </a:t>
            </a:r>
            <a:r>
              <a:rPr lang="en-US" sz="2800" dirty="0" smtClean="0"/>
              <a:t>met.</a:t>
            </a:r>
            <a:br>
              <a:rPr lang="en-US" sz="2800" dirty="0" smtClean="0"/>
            </a:br>
            <a:endParaRPr lang="en-US" sz="800" dirty="0" smtClean="0"/>
          </a:p>
          <a:p>
            <a:pPr>
              <a:buFont typeface="Arial" panose="020B0604020202020204" pitchFamily="34" charset="0"/>
              <a:buChar char="•"/>
            </a:pPr>
            <a:r>
              <a:rPr lang="en-US" sz="2800" dirty="0" smtClean="0"/>
              <a:t>School subgroup targets must also be met. This can impact school designations (Reward, Priority, Focus) and school requirements (such as school improvement plans).</a:t>
            </a:r>
          </a:p>
          <a:p>
            <a:pPr>
              <a:buFont typeface="Arial" panose="020B0604020202020204" pitchFamily="34" charset="0"/>
              <a:buChar char="•"/>
            </a:pPr>
            <a:endParaRPr lang="en-US" sz="2800" dirty="0" smtClean="0"/>
          </a:p>
          <a:p>
            <a:pPr marL="0" indent="0">
              <a:buFont typeface="Wingdings" pitchFamily="2" charset="2"/>
              <a:buNone/>
            </a:pPr>
            <a:endParaRPr lang="en-US" sz="2800" dirty="0"/>
          </a:p>
        </p:txBody>
      </p:sp>
      <p:sp>
        <p:nvSpPr>
          <p:cNvPr id="6" name="Title 1"/>
          <p:cNvSpPr txBox="1">
            <a:spLocks/>
          </p:cNvSpPr>
          <p:nvPr/>
        </p:nvSpPr>
        <p:spPr>
          <a:xfrm>
            <a:off x="1204082" y="152400"/>
            <a:ext cx="6075993" cy="1143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Annual Measurable Objectives (AMOs)</a:t>
            </a:r>
            <a:endParaRPr lang="en-US" sz="3600" dirty="0"/>
          </a:p>
        </p:txBody>
      </p:sp>
    </p:spTree>
    <p:extLst>
      <p:ext uri="{BB962C8B-B14F-4D97-AF65-F5344CB8AC3E}">
        <p14:creationId xmlns:p14="http://schemas.microsoft.com/office/powerpoint/2010/main" val="2934462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86944" cy="685800"/>
          </a:xfrm>
        </p:spPr>
        <p:txBody>
          <a:bodyPr>
            <a:normAutofit/>
          </a:bodyPr>
          <a:lstStyle/>
          <a:p>
            <a:r>
              <a:rPr lang="en-US" sz="3800" dirty="0" smtClean="0"/>
              <a:t>AMO Example</a:t>
            </a:r>
            <a:endParaRPr lang="en-US" sz="3800" dirty="0"/>
          </a:p>
        </p:txBody>
      </p:sp>
      <p:sp>
        <p:nvSpPr>
          <p:cNvPr id="3" name="Content Placeholder 2"/>
          <p:cNvSpPr>
            <a:spLocks noGrp="1"/>
          </p:cNvSpPr>
          <p:nvPr>
            <p:ph idx="1"/>
          </p:nvPr>
        </p:nvSpPr>
        <p:spPr>
          <a:xfrm>
            <a:off x="228600" y="990600"/>
            <a:ext cx="7696200" cy="5638800"/>
          </a:xfrm>
        </p:spPr>
        <p:txBody>
          <a:bodyPr>
            <a:noAutofit/>
          </a:bodyPr>
          <a:lstStyle/>
          <a:p>
            <a:pPr marL="0" indent="0">
              <a:buNone/>
            </a:pPr>
            <a:r>
              <a:rPr lang="en-US" dirty="0" smtClean="0"/>
              <a:t>2012</a:t>
            </a:r>
          </a:p>
          <a:p>
            <a:pPr lvl="1"/>
            <a:r>
              <a:rPr lang="en-US" sz="3200" dirty="0"/>
              <a:t>Percent not proficient in reading = 24%</a:t>
            </a:r>
          </a:p>
          <a:p>
            <a:pPr lvl="1"/>
            <a:r>
              <a:rPr lang="en-US" sz="3200" dirty="0" smtClean="0"/>
              <a:t>Percent proficient in reading = 76%</a:t>
            </a:r>
          </a:p>
          <a:p>
            <a:pPr marL="0" indent="0">
              <a:buNone/>
            </a:pPr>
            <a:r>
              <a:rPr lang="en-US" b="1" dirty="0" smtClean="0">
                <a:solidFill>
                  <a:srgbClr val="00B050"/>
                </a:solidFill>
              </a:rPr>
              <a:t>2018 Targets</a:t>
            </a:r>
          </a:p>
          <a:p>
            <a:pPr lvl="1"/>
            <a:r>
              <a:rPr lang="en-US" sz="3200" dirty="0" smtClean="0"/>
              <a:t>Percent </a:t>
            </a:r>
            <a:r>
              <a:rPr lang="en-US" sz="3200" dirty="0"/>
              <a:t>not proficient in reading = </a:t>
            </a:r>
            <a:r>
              <a:rPr lang="en-US" sz="3200" dirty="0" smtClean="0"/>
              <a:t>12%</a:t>
            </a:r>
          </a:p>
          <a:p>
            <a:pPr lvl="1"/>
            <a:r>
              <a:rPr lang="en-US" sz="3200" dirty="0"/>
              <a:t>Percent proficient in reading = 88</a:t>
            </a:r>
            <a:r>
              <a:rPr lang="en-US" sz="3200" dirty="0" smtClean="0"/>
              <a:t>%</a:t>
            </a:r>
            <a:endParaRPr lang="en-US" dirty="0"/>
          </a:p>
          <a:p>
            <a:pPr marL="0" indent="0">
              <a:buNone/>
            </a:pPr>
            <a:r>
              <a:rPr lang="en-US" dirty="0" smtClean="0"/>
              <a:t>Each year…</a:t>
            </a:r>
          </a:p>
          <a:p>
            <a:pPr lvl="1"/>
            <a:r>
              <a:rPr lang="en-US" sz="3200" dirty="0" smtClean="0"/>
              <a:t>2% reduction in the number of students who are not proficient [12</a:t>
            </a:r>
            <a:r>
              <a:rPr lang="en-US" sz="3200" dirty="0"/>
              <a:t>% over 6 </a:t>
            </a:r>
            <a:r>
              <a:rPr lang="en-US" sz="3200" dirty="0" smtClean="0"/>
              <a:t>years]</a:t>
            </a:r>
          </a:p>
          <a:p>
            <a:pPr lvl="1"/>
            <a:endParaRPr lang="en-US" sz="3200"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57</a:t>
            </a:fld>
            <a:endParaRPr lang="en-US" dirty="0"/>
          </a:p>
        </p:txBody>
      </p:sp>
    </p:spTree>
    <p:extLst>
      <p:ext uri="{BB962C8B-B14F-4D97-AF65-F5344CB8AC3E}">
        <p14:creationId xmlns:p14="http://schemas.microsoft.com/office/powerpoint/2010/main" val="1200358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2D228-4005-4149-BE88-DD95558ED268}" type="slidenum">
              <a:rPr lang="en-US" smtClean="0"/>
              <a:pPr/>
              <a:t>58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699079259"/>
              </p:ext>
            </p:extLst>
          </p:nvPr>
        </p:nvGraphicFramePr>
        <p:xfrm>
          <a:off x="457200" y="152400"/>
          <a:ext cx="75438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81000" y="5968424"/>
            <a:ext cx="7924800" cy="584775"/>
          </a:xfrm>
          <a:prstGeom prst="rect">
            <a:avLst/>
          </a:prstGeom>
          <a:noFill/>
        </p:spPr>
        <p:txBody>
          <a:bodyPr wrap="square" rtlCol="0">
            <a:spAutoFit/>
          </a:bodyPr>
          <a:lstStyle/>
          <a:p>
            <a:r>
              <a:rPr lang="en-US" sz="3200" dirty="0" smtClean="0"/>
              <a:t>Based on 2012 baseline of </a:t>
            </a:r>
            <a:r>
              <a:rPr lang="en-US" sz="3200" dirty="0"/>
              <a:t>76</a:t>
            </a:r>
            <a:r>
              <a:rPr lang="en-US" sz="3200" dirty="0" smtClean="0"/>
              <a:t>% proficient</a:t>
            </a:r>
            <a:endParaRPr lang="en-US" sz="3200" dirty="0"/>
          </a:p>
        </p:txBody>
      </p:sp>
      <p:sp>
        <p:nvSpPr>
          <p:cNvPr id="3" name="TextBox 2"/>
          <p:cNvSpPr txBox="1"/>
          <p:nvPr/>
        </p:nvSpPr>
        <p:spPr>
          <a:xfrm rot="20888087">
            <a:off x="595027" y="2720391"/>
            <a:ext cx="7338776" cy="400110"/>
          </a:xfrm>
          <a:prstGeom prst="rect">
            <a:avLst/>
          </a:prstGeom>
          <a:solidFill>
            <a:srgbClr val="FFFF00"/>
          </a:solidFill>
          <a:ln>
            <a:solidFill>
              <a:srgbClr val="FFFF00"/>
            </a:solidFill>
          </a:ln>
        </p:spPr>
        <p:txBody>
          <a:bodyPr wrap="square" rtlCol="0">
            <a:spAutoFit/>
          </a:bodyPr>
          <a:lstStyle/>
          <a:p>
            <a:r>
              <a:rPr lang="en-US" sz="2000" dirty="0" smtClean="0"/>
              <a:t>2% increase in the number of proficient students each year for 6 years </a:t>
            </a:r>
            <a:endParaRPr lang="en-US" sz="2000" dirty="0"/>
          </a:p>
        </p:txBody>
      </p:sp>
    </p:spTree>
    <p:extLst>
      <p:ext uri="{BB962C8B-B14F-4D97-AF65-F5344CB8AC3E}">
        <p14:creationId xmlns:p14="http://schemas.microsoft.com/office/powerpoint/2010/main" val="79933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86944" cy="685800"/>
          </a:xfrm>
        </p:spPr>
        <p:txBody>
          <a:bodyPr>
            <a:normAutofit/>
          </a:bodyPr>
          <a:lstStyle/>
          <a:p>
            <a:r>
              <a:rPr lang="en-US" sz="3800" dirty="0" smtClean="0"/>
              <a:t>AMO Example</a:t>
            </a:r>
            <a:endParaRPr lang="en-US" sz="3800" dirty="0"/>
          </a:p>
        </p:txBody>
      </p:sp>
      <p:sp>
        <p:nvSpPr>
          <p:cNvPr id="3" name="Content Placeholder 2"/>
          <p:cNvSpPr>
            <a:spLocks noGrp="1"/>
          </p:cNvSpPr>
          <p:nvPr>
            <p:ph idx="1"/>
          </p:nvPr>
        </p:nvSpPr>
        <p:spPr>
          <a:xfrm>
            <a:off x="228600" y="990600"/>
            <a:ext cx="7696200" cy="5638800"/>
          </a:xfrm>
        </p:spPr>
        <p:txBody>
          <a:bodyPr>
            <a:noAutofit/>
          </a:bodyPr>
          <a:lstStyle/>
          <a:p>
            <a:pPr marL="0" indent="0">
              <a:buNone/>
            </a:pPr>
            <a:r>
              <a:rPr lang="en-US" dirty="0" smtClean="0"/>
              <a:t>2012</a:t>
            </a:r>
          </a:p>
          <a:p>
            <a:pPr lvl="1"/>
            <a:r>
              <a:rPr lang="en-US" sz="3200" dirty="0"/>
              <a:t>Percent not proficient in reading = </a:t>
            </a:r>
            <a:r>
              <a:rPr lang="en-US" sz="3200" dirty="0" smtClean="0"/>
              <a:t>76%</a:t>
            </a:r>
            <a:endParaRPr lang="en-US" sz="3200" dirty="0"/>
          </a:p>
          <a:p>
            <a:pPr lvl="1"/>
            <a:r>
              <a:rPr lang="en-US" sz="3200" dirty="0" smtClean="0"/>
              <a:t>Percent proficient in reading = 24%</a:t>
            </a:r>
          </a:p>
          <a:p>
            <a:pPr marL="0" indent="0">
              <a:buNone/>
            </a:pPr>
            <a:r>
              <a:rPr lang="en-US" b="1" dirty="0" smtClean="0">
                <a:solidFill>
                  <a:srgbClr val="00B050"/>
                </a:solidFill>
              </a:rPr>
              <a:t>2018 Targets</a:t>
            </a:r>
          </a:p>
          <a:p>
            <a:pPr lvl="1"/>
            <a:r>
              <a:rPr lang="en-US" sz="3200" dirty="0" smtClean="0"/>
              <a:t>Percent </a:t>
            </a:r>
            <a:r>
              <a:rPr lang="en-US" sz="3200" dirty="0"/>
              <a:t>not proficient in reading = </a:t>
            </a:r>
            <a:r>
              <a:rPr lang="en-US" sz="3200" dirty="0" smtClean="0"/>
              <a:t>38%</a:t>
            </a:r>
          </a:p>
          <a:p>
            <a:pPr lvl="1"/>
            <a:r>
              <a:rPr lang="en-US" sz="3200" dirty="0"/>
              <a:t>Percent proficient in reading = </a:t>
            </a:r>
            <a:r>
              <a:rPr lang="en-US" sz="3200" dirty="0" smtClean="0"/>
              <a:t>62%</a:t>
            </a:r>
            <a:endParaRPr lang="en-US" dirty="0"/>
          </a:p>
          <a:p>
            <a:pPr marL="0" indent="0">
              <a:buNone/>
            </a:pPr>
            <a:r>
              <a:rPr lang="en-US" dirty="0" smtClean="0"/>
              <a:t>Each year…</a:t>
            </a:r>
          </a:p>
          <a:p>
            <a:pPr lvl="1"/>
            <a:r>
              <a:rPr lang="en-US" sz="3200" dirty="0" smtClean="0"/>
              <a:t>6% reduction in the number of students who are not proficient [38% </a:t>
            </a:r>
            <a:r>
              <a:rPr lang="en-US" sz="3200" dirty="0"/>
              <a:t>over 6 </a:t>
            </a:r>
            <a:r>
              <a:rPr lang="en-US" sz="3200" dirty="0" smtClean="0"/>
              <a:t>years]</a:t>
            </a:r>
          </a:p>
          <a:p>
            <a:pPr lvl="1"/>
            <a:endParaRPr lang="en-US" sz="3200"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59</a:t>
            </a:fld>
            <a:endParaRPr lang="en-US" dirty="0"/>
          </a:p>
        </p:txBody>
      </p:sp>
    </p:spTree>
    <p:extLst>
      <p:ext uri="{BB962C8B-B14F-4D97-AF65-F5344CB8AC3E}">
        <p14:creationId xmlns:p14="http://schemas.microsoft.com/office/powerpoint/2010/main" val="3604507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6</a:t>
            </a:fld>
            <a:endParaRPr lang="en-US">
              <a:solidFill>
                <a:prstClr val="black">
                  <a:tint val="75000"/>
                </a:prst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3754399"/>
              </p:ext>
            </p:extLst>
          </p:nvPr>
        </p:nvGraphicFramePr>
        <p:xfrm>
          <a:off x="85517" y="990600"/>
          <a:ext cx="8286393" cy="5791200"/>
        </p:xfrm>
        <a:graphic>
          <a:graphicData uri="http://schemas.openxmlformats.org/presentationml/2006/ole">
            <mc:AlternateContent xmlns:mc="http://schemas.openxmlformats.org/markup-compatibility/2006">
              <mc:Choice xmlns:v="urn:schemas-microsoft-com:vml" Requires="v">
                <p:oleObj spid="_x0000_s1118" name="Document" r:id="rId4" imgW="9994900" imgH="6985000" progId="Word.Document.12">
                  <p:embed/>
                </p:oleObj>
              </mc:Choice>
              <mc:Fallback>
                <p:oleObj name="Document" r:id="rId4" imgW="9994900" imgH="6985000" progId="Word.Document.12">
                  <p:embed/>
                  <p:pic>
                    <p:nvPicPr>
                      <p:cNvPr id="0" name=""/>
                      <p:cNvPicPr/>
                      <p:nvPr/>
                    </p:nvPicPr>
                    <p:blipFill>
                      <a:blip r:embed="rId5"/>
                      <a:stretch>
                        <a:fillRect/>
                      </a:stretch>
                    </p:blipFill>
                    <p:spPr>
                      <a:xfrm>
                        <a:off x="85517" y="990600"/>
                        <a:ext cx="8286393" cy="5791200"/>
                      </a:xfrm>
                      <a:prstGeom prst="rect">
                        <a:avLst/>
                      </a:prstGeom>
                    </p:spPr>
                  </p:pic>
                </p:oleObj>
              </mc:Fallback>
            </mc:AlternateContent>
          </a:graphicData>
        </a:graphic>
      </p:graphicFrame>
      <p:sp>
        <p:nvSpPr>
          <p:cNvPr id="4" name="TextBox 3"/>
          <p:cNvSpPr txBox="1"/>
          <p:nvPr/>
        </p:nvSpPr>
        <p:spPr>
          <a:xfrm>
            <a:off x="1447800" y="304800"/>
            <a:ext cx="6908714" cy="707886"/>
          </a:xfrm>
          <a:prstGeom prst="rect">
            <a:avLst/>
          </a:prstGeom>
          <a:noFill/>
        </p:spPr>
        <p:txBody>
          <a:bodyPr wrap="square" rtlCol="0">
            <a:spAutoFit/>
          </a:bodyPr>
          <a:lstStyle/>
          <a:p>
            <a:pPr algn="ctr"/>
            <a:r>
              <a:rPr lang="en-US" sz="4000" dirty="0" smtClean="0"/>
              <a:t>ASPI SCHOOL WORKSHEET</a:t>
            </a:r>
            <a:endParaRPr lang="en-US" sz="4000" dirty="0"/>
          </a:p>
        </p:txBody>
      </p:sp>
      <p:sp>
        <p:nvSpPr>
          <p:cNvPr id="5" name="TextBox 4"/>
          <p:cNvSpPr txBox="1"/>
          <p:nvPr/>
        </p:nvSpPr>
        <p:spPr>
          <a:xfrm rot="20176853">
            <a:off x="36644" y="239051"/>
            <a:ext cx="1623987" cy="523220"/>
          </a:xfrm>
          <a:prstGeom prst="rect">
            <a:avLst/>
          </a:prstGeom>
          <a:noFill/>
        </p:spPr>
        <p:txBody>
          <a:bodyPr wrap="square" rtlCol="0">
            <a:spAutoFit/>
          </a:bodyPr>
          <a:lstStyle/>
          <a:p>
            <a:r>
              <a:rPr lang="en-US" sz="2800" b="1" dirty="0" smtClean="0">
                <a:solidFill>
                  <a:srgbClr val="FF0000"/>
                </a:solidFill>
              </a:rPr>
              <a:t>Handout</a:t>
            </a:r>
            <a:endParaRPr lang="en-US" sz="2800" b="1" dirty="0">
              <a:solidFill>
                <a:srgbClr val="FF0000"/>
              </a:solidFill>
            </a:endParaRPr>
          </a:p>
        </p:txBody>
      </p:sp>
      <p:sp>
        <p:nvSpPr>
          <p:cNvPr id="7" name="16-Point Star 6"/>
          <p:cNvSpPr/>
          <p:nvPr/>
        </p:nvSpPr>
        <p:spPr>
          <a:xfrm rot="20037342">
            <a:off x="-213505" y="8910"/>
            <a:ext cx="2124284" cy="1051773"/>
          </a:xfrm>
          <a:prstGeom prst="star1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7811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2D228-4005-4149-BE88-DD95558ED268}" type="slidenum">
              <a:rPr lang="en-US" smtClean="0"/>
              <a:pPr/>
              <a:t>60</a:t>
            </a:fld>
            <a:endParaRPr lang="en-US" dirty="0"/>
          </a:p>
        </p:txBody>
      </p:sp>
      <p:sp>
        <p:nvSpPr>
          <p:cNvPr id="2" name="TextBox 1"/>
          <p:cNvSpPr txBox="1"/>
          <p:nvPr/>
        </p:nvSpPr>
        <p:spPr>
          <a:xfrm>
            <a:off x="381000" y="5968424"/>
            <a:ext cx="7924800" cy="584775"/>
          </a:xfrm>
          <a:prstGeom prst="rect">
            <a:avLst/>
          </a:prstGeom>
          <a:noFill/>
        </p:spPr>
        <p:txBody>
          <a:bodyPr wrap="square" rtlCol="0">
            <a:spAutoFit/>
          </a:bodyPr>
          <a:lstStyle/>
          <a:p>
            <a:r>
              <a:rPr lang="en-US" sz="3200" dirty="0" smtClean="0"/>
              <a:t>Based on 2012 baseline of 24% proficient</a:t>
            </a:r>
            <a:endParaRPr lang="en-US" sz="3200" dirty="0"/>
          </a:p>
        </p:txBody>
      </p:sp>
      <p:graphicFrame>
        <p:nvGraphicFramePr>
          <p:cNvPr id="5" name="Chart 4"/>
          <p:cNvGraphicFramePr/>
          <p:nvPr>
            <p:extLst>
              <p:ext uri="{D42A27DB-BD31-4B8C-83A1-F6EECF244321}">
                <p14:modId xmlns:p14="http://schemas.microsoft.com/office/powerpoint/2010/main" val="2127916274"/>
              </p:ext>
            </p:extLst>
          </p:nvPr>
        </p:nvGraphicFramePr>
        <p:xfrm>
          <a:off x="381000" y="228600"/>
          <a:ext cx="7772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20888087">
            <a:off x="877134" y="3493388"/>
            <a:ext cx="7338776" cy="400110"/>
          </a:xfrm>
          <a:prstGeom prst="rect">
            <a:avLst/>
          </a:prstGeom>
          <a:solidFill>
            <a:srgbClr val="FFFF00"/>
          </a:solidFill>
          <a:ln>
            <a:solidFill>
              <a:srgbClr val="FFFF00"/>
            </a:solidFill>
          </a:ln>
        </p:spPr>
        <p:txBody>
          <a:bodyPr wrap="square" rtlCol="0">
            <a:spAutoFit/>
          </a:bodyPr>
          <a:lstStyle/>
          <a:p>
            <a:r>
              <a:rPr lang="en-US" sz="2000" dirty="0" smtClean="0"/>
              <a:t>6% increase in the number of proficient students each year for 6 years </a:t>
            </a:r>
            <a:endParaRPr lang="en-US" sz="2000" dirty="0"/>
          </a:p>
        </p:txBody>
      </p:sp>
    </p:spTree>
    <p:extLst>
      <p:ext uri="{BB962C8B-B14F-4D97-AF65-F5344CB8AC3E}">
        <p14:creationId xmlns:p14="http://schemas.microsoft.com/office/powerpoint/2010/main" val="2717938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61</a:t>
            </a:fld>
            <a:endParaRPr lang="en-US">
              <a:solidFill>
                <a:prstClr val="black">
                  <a:tint val="75000"/>
                </a:prst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1" y="617618"/>
            <a:ext cx="8051800" cy="624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76200"/>
            <a:ext cx="5486400" cy="584775"/>
          </a:xfrm>
          <a:prstGeom prst="rect">
            <a:avLst/>
          </a:prstGeom>
          <a:noFill/>
        </p:spPr>
        <p:txBody>
          <a:bodyPr wrap="square" rtlCol="0">
            <a:spAutoFit/>
          </a:bodyPr>
          <a:lstStyle/>
          <a:p>
            <a:r>
              <a:rPr lang="en-US" sz="3200" b="1" dirty="0" smtClean="0">
                <a:solidFill>
                  <a:srgbClr val="00A44A"/>
                </a:solidFill>
              </a:rPr>
              <a:t>AMO Targets Worksheet</a:t>
            </a:r>
            <a:endParaRPr lang="en-US" sz="3200" b="1" dirty="0">
              <a:solidFill>
                <a:srgbClr val="00A44A"/>
              </a:solidFill>
            </a:endParaRPr>
          </a:p>
        </p:txBody>
      </p:sp>
      <p:sp>
        <p:nvSpPr>
          <p:cNvPr id="4" name="Oval 3"/>
          <p:cNvSpPr/>
          <p:nvPr/>
        </p:nvSpPr>
        <p:spPr>
          <a:xfrm>
            <a:off x="4419599" y="1066800"/>
            <a:ext cx="3657601"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10000" y="990600"/>
            <a:ext cx="609599"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1333500"/>
            <a:ext cx="1752600" cy="1866900"/>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475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62</a:t>
            </a:fld>
            <a:endParaRPr lang="en-US">
              <a:solidFill>
                <a:prstClr val="black">
                  <a:tint val="75000"/>
                </a:prstClr>
              </a:solidFill>
            </a:endParaRPr>
          </a:p>
        </p:txBody>
      </p:sp>
      <p:grpSp>
        <p:nvGrpSpPr>
          <p:cNvPr id="5" name="Group 4"/>
          <p:cNvGrpSpPr/>
          <p:nvPr/>
        </p:nvGrpSpPr>
        <p:grpSpPr>
          <a:xfrm>
            <a:off x="30190" y="685800"/>
            <a:ext cx="8351810" cy="6096000"/>
            <a:chOff x="30190" y="685800"/>
            <a:chExt cx="8351810" cy="609600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17" t="1955"/>
            <a:stretch/>
          </p:blipFill>
          <p:spPr bwMode="auto">
            <a:xfrm>
              <a:off x="30190" y="685800"/>
              <a:ext cx="835181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 y="1295400"/>
              <a:ext cx="1905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0" y="1371600"/>
              <a:ext cx="1295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52400" y="38100"/>
            <a:ext cx="7086600" cy="523220"/>
          </a:xfrm>
          <a:prstGeom prst="rect">
            <a:avLst/>
          </a:prstGeom>
          <a:noFill/>
        </p:spPr>
        <p:txBody>
          <a:bodyPr wrap="square" rtlCol="0">
            <a:spAutoFit/>
          </a:bodyPr>
          <a:lstStyle/>
          <a:p>
            <a:r>
              <a:rPr lang="en-US" sz="2800" b="1" dirty="0" smtClean="0">
                <a:solidFill>
                  <a:srgbClr val="00A44A"/>
                </a:solidFill>
              </a:rPr>
              <a:t>School &amp; District Progress Worksheet</a:t>
            </a:r>
            <a:endParaRPr lang="en-US" sz="2800" b="1" dirty="0">
              <a:solidFill>
                <a:srgbClr val="00A44A"/>
              </a:solidFill>
            </a:endParaRPr>
          </a:p>
        </p:txBody>
      </p:sp>
      <p:sp>
        <p:nvSpPr>
          <p:cNvPr id="7" name="Oval 6"/>
          <p:cNvSpPr/>
          <p:nvPr/>
        </p:nvSpPr>
        <p:spPr>
          <a:xfrm>
            <a:off x="167495" y="1752600"/>
            <a:ext cx="884210" cy="381000"/>
          </a:xfrm>
          <a:prstGeom prst="ellipse">
            <a:avLst/>
          </a:prstGeom>
          <a:noFill/>
          <a:ln w="57150">
            <a:solidFill>
              <a:srgbClr val="10B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22662" y="1600200"/>
            <a:ext cx="553938" cy="82296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62100" y="1839686"/>
            <a:ext cx="571500" cy="36576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33600" y="1844040"/>
            <a:ext cx="571500" cy="3657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76600" y="1752600"/>
            <a:ext cx="457200" cy="548640"/>
          </a:xfrm>
          <a:prstGeom prst="ellipse">
            <a:avLst/>
          </a:prstGeom>
          <a:noFill/>
          <a:ln w="57150">
            <a:solidFill>
              <a:srgbClr val="FF9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30990" y="1371600"/>
            <a:ext cx="884210" cy="381000"/>
          </a:xfrm>
          <a:prstGeom prst="ellipse">
            <a:avLst/>
          </a:prstGeom>
          <a:noFill/>
          <a:ln w="571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113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986944" cy="914400"/>
          </a:xfrm>
        </p:spPr>
        <p:txBody>
          <a:bodyPr>
            <a:normAutofit/>
          </a:bodyPr>
          <a:lstStyle/>
          <a:p>
            <a:r>
              <a:rPr lang="en-US" sz="4000" dirty="0" smtClean="0"/>
              <a:t>Star Ratings &amp; AMOs </a:t>
            </a:r>
            <a:endParaRPr lang="en-US" sz="4000" dirty="0"/>
          </a:p>
        </p:txBody>
      </p:sp>
      <p:sp>
        <p:nvSpPr>
          <p:cNvPr id="3" name="Content Placeholder 2"/>
          <p:cNvSpPr>
            <a:spLocks noGrp="1"/>
          </p:cNvSpPr>
          <p:nvPr>
            <p:ph idx="1"/>
          </p:nvPr>
        </p:nvSpPr>
        <p:spPr>
          <a:xfrm>
            <a:off x="228600" y="1219200"/>
            <a:ext cx="7924800" cy="5410200"/>
          </a:xfrm>
        </p:spPr>
        <p:txBody>
          <a:bodyPr>
            <a:normAutofit/>
          </a:bodyPr>
          <a:lstStyle/>
          <a:p>
            <a:pPr marL="0" indent="0">
              <a:buNone/>
            </a:pPr>
            <a:r>
              <a:rPr lang="en-US" sz="3200" dirty="0" smtClean="0"/>
              <a:t>Used to:</a:t>
            </a:r>
          </a:p>
          <a:p>
            <a:pPr lvl="1"/>
            <a:r>
              <a:rPr lang="en-US" sz="3200" dirty="0" smtClean="0"/>
              <a:t>Identify school designations: Priority schools, Focus schools, and Reward schools;</a:t>
            </a:r>
          </a:p>
          <a:p>
            <a:pPr marL="411480" lvl="1" indent="0">
              <a:buNone/>
            </a:pPr>
            <a:endParaRPr lang="en-US" sz="800" dirty="0" smtClean="0"/>
          </a:p>
          <a:p>
            <a:pPr lvl="1"/>
            <a:r>
              <a:rPr lang="en-US" sz="3200" dirty="0" smtClean="0"/>
              <a:t>Identify schools and districts that need to complete school improvement plans using Alaska STEPP;</a:t>
            </a:r>
          </a:p>
          <a:p>
            <a:pPr lvl="1"/>
            <a:endParaRPr lang="en-US" sz="800" dirty="0"/>
          </a:p>
          <a:p>
            <a:pPr lvl="1"/>
            <a:r>
              <a:rPr lang="en-US" sz="3200" b="1" dirty="0" smtClean="0"/>
              <a:t>Assist districts and EED to determine where to direct resources and support.</a:t>
            </a:r>
            <a:endParaRPr lang="en-US" sz="3200" b="1"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63</a:t>
            </a:fld>
            <a:endParaRPr lang="en-US" dirty="0"/>
          </a:p>
        </p:txBody>
      </p:sp>
    </p:spTree>
    <p:extLst>
      <p:ext uri="{BB962C8B-B14F-4D97-AF65-F5344CB8AC3E}">
        <p14:creationId xmlns:p14="http://schemas.microsoft.com/office/powerpoint/2010/main" val="36308338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37" y="76200"/>
            <a:ext cx="7986944" cy="685800"/>
          </a:xfrm>
        </p:spPr>
        <p:txBody>
          <a:bodyPr>
            <a:normAutofit fontScale="90000"/>
          </a:bodyPr>
          <a:lstStyle/>
          <a:p>
            <a:r>
              <a:rPr lang="en-US" sz="3200" b="1" dirty="0" smtClean="0">
                <a:solidFill>
                  <a:srgbClr val="0070C0"/>
                </a:solidFill>
              </a:rPr>
              <a:t>Where to Find More Information and Resources</a:t>
            </a:r>
            <a:endParaRPr lang="en-US" sz="3200" b="1" dirty="0">
              <a:solidFill>
                <a:srgbClr val="0070C0"/>
              </a:solidFill>
            </a:endParaRPr>
          </a:p>
        </p:txBody>
      </p:sp>
      <p:pic>
        <p:nvPicPr>
          <p:cNvPr id="5" name="Content Placeholder 4" descr="Screen shot 2013-08-29 at 8.26.09 PM.png"/>
          <p:cNvPicPr>
            <a:picLocks noGrp="1" noChangeAspect="1"/>
          </p:cNvPicPr>
          <p:nvPr>
            <p:ph idx="1"/>
          </p:nvPr>
        </p:nvPicPr>
        <p:blipFill>
          <a:blip r:embed="rId3">
            <a:extLst>
              <a:ext uri="{28A0092B-C50C-407E-A947-70E740481C1C}">
                <a14:useLocalDpi xmlns:a14="http://schemas.microsoft.com/office/drawing/2010/main" val="0"/>
              </a:ext>
            </a:extLst>
          </a:blip>
          <a:srcRect l="-19787" r="-19787"/>
          <a:stretch>
            <a:fillRect/>
          </a:stretch>
        </p:blipFill>
        <p:spPr>
          <a:xfrm>
            <a:off x="0" y="838200"/>
            <a:ext cx="9136623" cy="5373044"/>
          </a:xfrm>
        </p:spPr>
      </p:pic>
      <p:sp>
        <p:nvSpPr>
          <p:cNvPr id="4" name="Slide Number Placeholder 3"/>
          <p:cNvSpPr>
            <a:spLocks noGrp="1"/>
          </p:cNvSpPr>
          <p:nvPr>
            <p:ph type="sldNum" sz="quarter" idx="12"/>
          </p:nvPr>
        </p:nvSpPr>
        <p:spPr/>
        <p:txBody>
          <a:bodyPr/>
          <a:lstStyle/>
          <a:p>
            <a:fld id="{4ED67006-1A92-45A0-AF77-9F345FC87D7C}" type="slidenum">
              <a:rPr lang="en-US" smtClean="0">
                <a:solidFill>
                  <a:prstClr val="black">
                    <a:tint val="75000"/>
                  </a:prstClr>
                </a:solidFill>
              </a:rPr>
              <a:pPr/>
              <a:t>64</a:t>
            </a:fld>
            <a:endParaRPr lang="en-US">
              <a:solidFill>
                <a:prstClr val="black">
                  <a:tint val="75000"/>
                </a:prstClr>
              </a:solidFill>
            </a:endParaRPr>
          </a:p>
        </p:txBody>
      </p:sp>
      <p:sp>
        <p:nvSpPr>
          <p:cNvPr id="6" name="Left Arrow 5"/>
          <p:cNvSpPr/>
          <p:nvPr/>
        </p:nvSpPr>
        <p:spPr>
          <a:xfrm rot="19496436">
            <a:off x="4145526" y="3004681"/>
            <a:ext cx="1066800" cy="38681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rot="15287142">
            <a:off x="3131125" y="5143322"/>
            <a:ext cx="944166" cy="420165"/>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860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65</a:t>
            </a:fld>
            <a:endParaRPr lang="en-US">
              <a:solidFill>
                <a:prstClr val="black">
                  <a:tint val="75000"/>
                </a:prstClr>
              </a:solidFill>
            </a:endParaRPr>
          </a:p>
        </p:txBody>
      </p:sp>
      <p:pic>
        <p:nvPicPr>
          <p:cNvPr id="4" name="Picture 3" descr="Screen shot 2013-08-29 at 8.29.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6" y="572271"/>
            <a:ext cx="9111343" cy="4914129"/>
          </a:xfrm>
          <a:prstGeom prst="rect">
            <a:avLst/>
          </a:prstGeom>
        </p:spPr>
      </p:pic>
      <p:sp>
        <p:nvSpPr>
          <p:cNvPr id="5" name="Left Arrow 4"/>
          <p:cNvSpPr/>
          <p:nvPr/>
        </p:nvSpPr>
        <p:spPr>
          <a:xfrm rot="16938358">
            <a:off x="4646047" y="1359558"/>
            <a:ext cx="1066800" cy="38681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85800" y="4495800"/>
            <a:ext cx="2438400" cy="381000"/>
          </a:xfrm>
          <a:prstGeom prst="ellipse">
            <a:avLst/>
          </a:prstGeom>
          <a:noFill/>
          <a:ln w="57150" cmpd="sng">
            <a:solidFill>
              <a:srgbClr val="0D9E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57400" y="5638800"/>
            <a:ext cx="4343400"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t>Find your school’s rating</a:t>
            </a:r>
            <a:endParaRPr lang="en-US" sz="3200" dirty="0"/>
          </a:p>
        </p:txBody>
      </p:sp>
    </p:spTree>
    <p:extLst>
      <p:ext uri="{BB962C8B-B14F-4D97-AF65-F5344CB8AC3E}">
        <p14:creationId xmlns:p14="http://schemas.microsoft.com/office/powerpoint/2010/main" val="156761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66</a:t>
            </a:fld>
            <a:endParaRPr lang="en-US">
              <a:solidFill>
                <a:prstClr val="black">
                  <a:tint val="75000"/>
                </a:prst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6" y="990600"/>
            <a:ext cx="849643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rot="1391915">
            <a:off x="5029200" y="955555"/>
            <a:ext cx="381000" cy="838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64911" y="3962400"/>
            <a:ext cx="3731089" cy="794802"/>
          </a:xfrm>
          <a:prstGeom prst="leftArrow">
            <a:avLst/>
          </a:prstGeom>
          <a:solidFill>
            <a:srgbClr val="FF0000"/>
          </a:solidFill>
        </p:spPr>
        <p:txBody>
          <a:bodyPr wrap="square" rtlCol="0">
            <a:spAutoFit/>
          </a:bodyPr>
          <a:lstStyle/>
          <a:p>
            <a:r>
              <a:rPr lang="en-US" b="1" dirty="0" smtClean="0"/>
              <a:t>State, district, and </a:t>
            </a:r>
            <a:r>
              <a:rPr lang="en-US" sz="2000" b="1" dirty="0" smtClean="0"/>
              <a:t>school</a:t>
            </a:r>
            <a:r>
              <a:rPr lang="en-US" b="1" dirty="0" smtClean="0"/>
              <a:t> targets</a:t>
            </a:r>
            <a:endParaRPr lang="en-US" b="1" dirty="0"/>
          </a:p>
        </p:txBody>
      </p:sp>
      <p:sp>
        <p:nvSpPr>
          <p:cNvPr id="6" name="TextBox 5"/>
          <p:cNvSpPr txBox="1"/>
          <p:nvPr/>
        </p:nvSpPr>
        <p:spPr>
          <a:xfrm>
            <a:off x="2491911" y="4929704"/>
            <a:ext cx="3731089" cy="733663"/>
          </a:xfrm>
          <a:prstGeom prst="leftArrow">
            <a:avLst/>
          </a:prstGeom>
          <a:solidFill>
            <a:srgbClr val="FF0000"/>
          </a:solidFill>
        </p:spPr>
        <p:txBody>
          <a:bodyPr wrap="square" rtlCol="0">
            <a:spAutoFit/>
          </a:bodyPr>
          <a:lstStyle/>
          <a:p>
            <a:r>
              <a:rPr lang="en-US" b="1" dirty="0" smtClean="0"/>
              <a:t>District and school progress</a:t>
            </a:r>
            <a:endParaRPr lang="en-US" b="1" dirty="0"/>
          </a:p>
        </p:txBody>
      </p:sp>
    </p:spTree>
    <p:extLst>
      <p:ext uri="{BB962C8B-B14F-4D97-AF65-F5344CB8AC3E}">
        <p14:creationId xmlns:p14="http://schemas.microsoft.com/office/powerpoint/2010/main" val="423005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67</a:t>
            </a:fld>
            <a:endParaRPr lang="en-US">
              <a:solidFill>
                <a:prstClr val="black">
                  <a:tint val="75000"/>
                </a:prstClr>
              </a:solidFill>
            </a:endParaRPr>
          </a:p>
        </p:txBody>
      </p:sp>
      <p:sp>
        <p:nvSpPr>
          <p:cNvPr id="4" name="TextBox 3"/>
          <p:cNvSpPr txBox="1"/>
          <p:nvPr/>
        </p:nvSpPr>
        <p:spPr>
          <a:xfrm>
            <a:off x="533400" y="381000"/>
            <a:ext cx="7162800" cy="707886"/>
          </a:xfrm>
          <a:prstGeom prst="rect">
            <a:avLst/>
          </a:prstGeom>
          <a:noFill/>
        </p:spPr>
        <p:txBody>
          <a:bodyPr wrap="square" rtlCol="0">
            <a:spAutoFit/>
          </a:bodyPr>
          <a:lstStyle/>
          <a:p>
            <a:r>
              <a:rPr lang="en-US" sz="4000" b="1" i="1" dirty="0" smtClean="0">
                <a:latin typeface="Calibri"/>
                <a:cs typeface="Calibri"/>
              </a:rPr>
              <a:t>Well done! You’ve earned it!</a:t>
            </a:r>
            <a:endParaRPr lang="en-US" sz="4000" b="1" i="1" dirty="0">
              <a:latin typeface="Calibri"/>
              <a:cs typeface="Calibri"/>
            </a:endParaRPr>
          </a:p>
        </p:txBody>
      </p:sp>
      <p:sp>
        <p:nvSpPr>
          <p:cNvPr id="3" name="Oval 2"/>
          <p:cNvSpPr/>
          <p:nvPr/>
        </p:nvSpPr>
        <p:spPr>
          <a:xfrm>
            <a:off x="1752600" y="1295400"/>
            <a:ext cx="4876800" cy="4800600"/>
          </a:xfrm>
          <a:prstGeom prst="ellipse">
            <a:avLst/>
          </a:prstGeom>
          <a:solidFill>
            <a:srgbClr val="10BC39"/>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5-Point Star 4"/>
          <p:cNvSpPr/>
          <p:nvPr/>
        </p:nvSpPr>
        <p:spPr>
          <a:xfrm>
            <a:off x="1905000" y="1447800"/>
            <a:ext cx="4572000" cy="4191000"/>
          </a:xfrm>
          <a:prstGeom prst="star5">
            <a:avLst/>
          </a:prstGeom>
          <a:solidFill>
            <a:srgbClr val="A5CE8E"/>
          </a:solidFill>
          <a:ln w="190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667000" y="2860119"/>
            <a:ext cx="3200400" cy="2092881"/>
          </a:xfrm>
          <a:prstGeom prst="rect">
            <a:avLst/>
          </a:prstGeom>
          <a:noFill/>
        </p:spPr>
        <p:txBody>
          <a:bodyPr wrap="square" rtlCol="0">
            <a:spAutoFit/>
          </a:bodyPr>
          <a:lstStyle/>
          <a:p>
            <a:pPr algn="ctr"/>
            <a:r>
              <a:rPr lang="en-US" sz="6500" b="1" dirty="0" smtClean="0"/>
              <a:t>ASPI?</a:t>
            </a:r>
          </a:p>
          <a:p>
            <a:pPr algn="ctr"/>
            <a:r>
              <a:rPr lang="en-US" sz="6500" b="1" dirty="0" smtClean="0"/>
              <a:t>Ask Me!</a:t>
            </a:r>
            <a:endParaRPr lang="en-US" sz="6500" b="1" dirty="0"/>
          </a:p>
        </p:txBody>
      </p:sp>
    </p:spTree>
    <p:extLst>
      <p:ext uri="{BB962C8B-B14F-4D97-AF65-F5344CB8AC3E}">
        <p14:creationId xmlns:p14="http://schemas.microsoft.com/office/powerpoint/2010/main" val="3989238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51200"/>
            <a:ext cx="7659687" cy="1168400"/>
          </a:xfrm>
        </p:spPr>
        <p:txBody>
          <a:bodyPr/>
          <a:lstStyle/>
          <a:p>
            <a:r>
              <a:rPr lang="en-US" sz="4800" dirty="0" smtClean="0"/>
              <a:t>Thank you!</a:t>
            </a:r>
            <a:endParaRPr lang="en-US" sz="4800" dirty="0"/>
          </a:p>
        </p:txBody>
      </p:sp>
      <p:sp>
        <p:nvSpPr>
          <p:cNvPr id="6" name="Text Placeholder 5"/>
          <p:cNvSpPr>
            <a:spLocks noGrp="1"/>
          </p:cNvSpPr>
          <p:nvPr>
            <p:ph type="body" idx="1"/>
          </p:nvPr>
        </p:nvSpPr>
        <p:spPr>
          <a:xfrm>
            <a:off x="722313" y="4191001"/>
            <a:ext cx="6135687" cy="2133600"/>
          </a:xfrm>
        </p:spPr>
        <p:txBody>
          <a:bodyPr>
            <a:normAutofit/>
          </a:bodyPr>
          <a:lstStyle/>
          <a:p>
            <a:r>
              <a:rPr lang="en-US" sz="2400" dirty="0" smtClean="0">
                <a:solidFill>
                  <a:srgbClr val="7030A0"/>
                </a:solidFill>
                <a:latin typeface="Calibri" panose="020F0502020204030204" pitchFamily="34" charset="0"/>
              </a:rPr>
              <a:t>Elizabeth Davis</a:t>
            </a:r>
          </a:p>
          <a:p>
            <a:r>
              <a:rPr lang="en-US" sz="2400" dirty="0" smtClean="0">
                <a:solidFill>
                  <a:srgbClr val="7030A0"/>
                </a:solidFill>
                <a:latin typeface="Calibri" panose="020F0502020204030204" pitchFamily="34" charset="0"/>
              </a:rPr>
              <a:t>Assessment Administrator</a:t>
            </a:r>
          </a:p>
          <a:p>
            <a:r>
              <a:rPr lang="en-US" sz="2400" dirty="0">
                <a:solidFill>
                  <a:srgbClr val="7030A0"/>
                </a:solidFill>
                <a:latin typeface="Calibri" panose="020F0502020204030204" pitchFamily="34" charset="0"/>
                <a:hlinkClick r:id="rId3"/>
              </a:rPr>
              <a:t>e</a:t>
            </a:r>
            <a:r>
              <a:rPr lang="en-US" sz="2400" dirty="0" smtClean="0">
                <a:solidFill>
                  <a:srgbClr val="7030A0"/>
                </a:solidFill>
                <a:latin typeface="Calibri" panose="020F0502020204030204" pitchFamily="34" charset="0"/>
                <a:hlinkClick r:id="rId3"/>
              </a:rPr>
              <a:t>lizabeth.davis@alaska.gov</a:t>
            </a:r>
            <a:endParaRPr lang="en-US" sz="2400" dirty="0" smtClean="0">
              <a:solidFill>
                <a:srgbClr val="7030A0"/>
              </a:solidFill>
              <a:latin typeface="Calibri" panose="020F0502020204030204" pitchFamily="34" charset="0"/>
            </a:endParaRPr>
          </a:p>
          <a:p>
            <a:r>
              <a:rPr lang="en-US" sz="2400" dirty="0" smtClean="0">
                <a:solidFill>
                  <a:srgbClr val="7030A0"/>
                </a:solidFill>
                <a:latin typeface="Calibri" panose="020F0502020204030204" pitchFamily="34" charset="0"/>
              </a:rPr>
              <a:t>907-465-8431</a:t>
            </a:r>
          </a:p>
          <a:p>
            <a:endParaRPr lang="en-US"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68</a:t>
            </a:fld>
            <a:endParaRPr lang="en-US" dirty="0"/>
          </a:p>
        </p:txBody>
      </p:sp>
      <p:pic>
        <p:nvPicPr>
          <p:cNvPr id="7" name="Picture 6" descr="Color EED.gif"/>
          <p:cNvPicPr>
            <a:picLocks noChangeAspect="1"/>
          </p:cNvPicPr>
          <p:nvPr/>
        </p:nvPicPr>
        <p:blipFill>
          <a:blip r:embed="rId4" cstate="print"/>
          <a:stretch>
            <a:fillRect/>
          </a:stretch>
        </p:blipFill>
        <p:spPr>
          <a:xfrm>
            <a:off x="6705600" y="5029200"/>
            <a:ext cx="1267793" cy="116586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3508" y="152400"/>
            <a:ext cx="4141694" cy="3200400"/>
          </a:xfrm>
          <a:prstGeom prst="rect">
            <a:avLst/>
          </a:prstGeom>
        </p:spPr>
      </p:pic>
      <p:sp>
        <p:nvSpPr>
          <p:cNvPr id="8" name="Footer Placeholder 7"/>
          <p:cNvSpPr>
            <a:spLocks noGrp="1"/>
          </p:cNvSpPr>
          <p:nvPr>
            <p:ph type="ftr" sz="quarter" idx="11"/>
          </p:nvPr>
        </p:nvSpPr>
        <p:spPr/>
        <p:txBody>
          <a:bodyPr/>
          <a:lstStyle/>
          <a:p>
            <a:r>
              <a:rPr lang="en-US" smtClean="0"/>
              <a:t>1/14/2014</a:t>
            </a:r>
            <a:endParaRPr lang="en-US" dirty="0"/>
          </a:p>
        </p:txBody>
      </p:sp>
    </p:spTree>
    <p:extLst>
      <p:ext uri="{BB962C8B-B14F-4D97-AF65-F5344CB8AC3E}">
        <p14:creationId xmlns:p14="http://schemas.microsoft.com/office/powerpoint/2010/main" val="2649334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7</a:t>
            </a:fld>
            <a:endParaRPr lang="en-US">
              <a:solidFill>
                <a:prstClr val="black">
                  <a:tint val="75000"/>
                </a:prst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00025"/>
            <a:ext cx="8553450"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85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D67006-1A92-45A0-AF77-9F345FC87D7C}" type="slidenum">
              <a:rPr lang="en-US" smtClean="0">
                <a:solidFill>
                  <a:prstClr val="black">
                    <a:tint val="75000"/>
                  </a:prstClr>
                </a:solidFill>
              </a:rPr>
              <a:pPr/>
              <a:t>8</a:t>
            </a:fld>
            <a:endParaRPr lang="en-US">
              <a:solidFill>
                <a:prstClr val="black">
                  <a:tint val="75000"/>
                </a:prstClr>
              </a:solidFill>
            </a:endParaRPr>
          </a:p>
        </p:txBody>
      </p:sp>
      <p:sp>
        <p:nvSpPr>
          <p:cNvPr id="3" name="TextBox 2"/>
          <p:cNvSpPr txBox="1"/>
          <p:nvPr/>
        </p:nvSpPr>
        <p:spPr>
          <a:xfrm>
            <a:off x="228600" y="228600"/>
            <a:ext cx="8077200" cy="6432530"/>
          </a:xfrm>
          <a:prstGeom prst="rect">
            <a:avLst/>
          </a:prstGeom>
          <a:noFill/>
        </p:spPr>
        <p:txBody>
          <a:bodyPr wrap="square" rtlCol="0">
            <a:spAutoFit/>
          </a:bodyPr>
          <a:lstStyle/>
          <a:p>
            <a:pPr algn="ctr"/>
            <a:r>
              <a:rPr lang="en-US" sz="4000" b="1" dirty="0" smtClean="0"/>
              <a:t>Question Protocol for Learning</a:t>
            </a:r>
          </a:p>
          <a:p>
            <a:endParaRPr lang="en-US" sz="2800" dirty="0"/>
          </a:p>
          <a:p>
            <a:r>
              <a:rPr lang="en-US" sz="2800" dirty="0" smtClean="0"/>
              <a:t>Clarifying questions- ask in the moment!</a:t>
            </a:r>
          </a:p>
          <a:p>
            <a:endParaRPr lang="en-US" sz="2800" dirty="0"/>
          </a:p>
          <a:p>
            <a:r>
              <a:rPr lang="en-US" sz="2800" dirty="0" smtClean="0"/>
              <a:t>Detail questions, analytical questions, district-specific questions- write them down; we’ll answer them once everyone has the Big Idea.</a:t>
            </a:r>
          </a:p>
          <a:p>
            <a:endParaRPr lang="en-US" sz="2800" dirty="0"/>
          </a:p>
          <a:p>
            <a:r>
              <a:rPr lang="en-US" sz="2800" dirty="0"/>
              <a:t>C</a:t>
            </a:r>
            <a:r>
              <a:rPr lang="en-US" sz="2800" dirty="0" smtClean="0"/>
              <a:t>oncerns &amp; feedback- write them down; as time allows we will listen and take notes to bring back to the EED team. If we aren’t able to fully discuss your concern/feedback at this time, please email Elizabeth and she will take it to the team.</a:t>
            </a:r>
            <a:r>
              <a:rPr lang="en-US" dirty="0" smtClean="0"/>
              <a:t> </a:t>
            </a:r>
          </a:p>
          <a:p>
            <a:endParaRPr lang="en-US" dirty="0"/>
          </a:p>
          <a:p>
            <a:endParaRPr lang="en-US" dirty="0"/>
          </a:p>
        </p:txBody>
      </p:sp>
    </p:spTree>
    <p:extLst>
      <p:ext uri="{BB962C8B-B14F-4D97-AF65-F5344CB8AC3E}">
        <p14:creationId xmlns:p14="http://schemas.microsoft.com/office/powerpoint/2010/main" val="180533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ESEA Flexibility Waiver from NCLB</a:t>
            </a:r>
          </a:p>
        </p:txBody>
      </p:sp>
      <p:sp>
        <p:nvSpPr>
          <p:cNvPr id="6" name="Content Placeholder 5"/>
          <p:cNvSpPr>
            <a:spLocks noGrp="1"/>
          </p:cNvSpPr>
          <p:nvPr>
            <p:ph idx="1"/>
          </p:nvPr>
        </p:nvSpPr>
        <p:spPr>
          <a:xfrm>
            <a:off x="457200" y="1295400"/>
            <a:ext cx="7696200" cy="4830763"/>
          </a:xfrm>
        </p:spPr>
        <p:txBody>
          <a:bodyPr>
            <a:noAutofit/>
          </a:bodyPr>
          <a:lstStyle/>
          <a:p>
            <a:r>
              <a:rPr lang="en-US" sz="2800" dirty="0" smtClean="0"/>
              <a:t>ESEA Flexibility Waiver application submitted in October 2012</a:t>
            </a:r>
          </a:p>
          <a:p>
            <a:endParaRPr lang="en-US" sz="2800" dirty="0"/>
          </a:p>
          <a:p>
            <a:r>
              <a:rPr lang="en-US" sz="2800" dirty="0" smtClean="0"/>
              <a:t>Approved by US Department of Education in May 2013</a:t>
            </a:r>
          </a:p>
          <a:p>
            <a:endParaRPr lang="en-US" sz="2800" dirty="0"/>
          </a:p>
          <a:p>
            <a:r>
              <a:rPr lang="en-US" sz="2800" dirty="0" smtClean="0"/>
              <a:t>Permitted Alaska to develop new regulations for school accountability</a:t>
            </a:r>
          </a:p>
          <a:p>
            <a:endParaRPr lang="en-US" sz="2800" dirty="0"/>
          </a:p>
          <a:p>
            <a:r>
              <a:rPr lang="en-US" sz="2800" dirty="0" smtClean="0"/>
              <a:t>Those regulations approved by the Alaska State Board of Education in June 2013</a:t>
            </a:r>
            <a:endParaRPr lang="en-US" sz="2800" dirty="0"/>
          </a:p>
        </p:txBody>
      </p:sp>
      <p:sp>
        <p:nvSpPr>
          <p:cNvPr id="4" name="Slide Number Placeholder 3"/>
          <p:cNvSpPr>
            <a:spLocks noGrp="1"/>
          </p:cNvSpPr>
          <p:nvPr>
            <p:ph type="sldNum" sz="quarter" idx="12"/>
          </p:nvPr>
        </p:nvSpPr>
        <p:spPr/>
        <p:txBody>
          <a:bodyPr/>
          <a:lstStyle/>
          <a:p>
            <a:fld id="{F222D228-4005-4149-BE88-DD95558ED268}" type="slidenum">
              <a:rPr lang="en-US" smtClean="0"/>
              <a:pPr/>
              <a:t>9</a:t>
            </a:fld>
            <a:endParaRPr lang="en-US" dirty="0"/>
          </a:p>
        </p:txBody>
      </p:sp>
    </p:spTree>
    <p:extLst>
      <p:ext uri="{BB962C8B-B14F-4D97-AF65-F5344CB8AC3E}">
        <p14:creationId xmlns:p14="http://schemas.microsoft.com/office/powerpoint/2010/main" val="2788210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3832</TotalTime>
  <Words>6487</Words>
  <Application>Microsoft Office PowerPoint</Application>
  <PresentationFormat>On-screen Show (4:3)</PresentationFormat>
  <Paragraphs>843</Paragraphs>
  <Slides>68</Slides>
  <Notes>68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2_Office Theme</vt:lpstr>
      <vt:lpstr>Document</vt:lpstr>
      <vt:lpstr>PowerPoint Presentation</vt:lpstr>
      <vt:lpstr>PowerPoint Presentation</vt:lpstr>
      <vt:lpstr>PowerPoint Presentation</vt:lpstr>
      <vt:lpstr>Goals Today</vt:lpstr>
      <vt:lpstr>2 Note Taking Tools</vt:lpstr>
      <vt:lpstr>PowerPoint Presentation</vt:lpstr>
      <vt:lpstr>PowerPoint Presentation</vt:lpstr>
      <vt:lpstr>PowerPoint Presentation</vt:lpstr>
      <vt:lpstr>ESEA Flexibility Waiver from NCLB</vt:lpstr>
      <vt:lpstr>The New Accountability System Replaces</vt:lpstr>
      <vt:lpstr>PowerPoint Presentation</vt:lpstr>
      <vt:lpstr>PowerPoint Presentation</vt:lpstr>
      <vt:lpstr>Participation Rate</vt:lpstr>
      <vt:lpstr>PowerPoint Presentation</vt:lpstr>
      <vt:lpstr>PowerPoint Presentation</vt:lpstr>
      <vt:lpstr>Academic Achievement</vt:lpstr>
      <vt:lpstr>PowerPoint Presentation</vt:lpstr>
      <vt:lpstr>PowerPoint Presentation</vt:lpstr>
      <vt:lpstr>School Progress</vt:lpstr>
      <vt:lpstr>School Progress: In the Future</vt:lpstr>
      <vt:lpstr>PowerPoint Presentation</vt:lpstr>
      <vt:lpstr>School Progress 2012, 2013, 2014</vt:lpstr>
      <vt:lpstr>Alaska Standards Based Assessments (SBAs) Proficiency Levels</vt:lpstr>
      <vt:lpstr>Growth &amp; Proficiency Index</vt:lpstr>
      <vt:lpstr>Example </vt:lpstr>
      <vt:lpstr>Example: Proficiency Levels</vt:lpstr>
      <vt:lpstr>Example: Growth &amp; Proficiency Index</vt:lpstr>
      <vt:lpstr>School Progress: Group Weighting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 Ratings</vt:lpstr>
      <vt:lpstr>PowerPoint Presentation</vt:lpstr>
      <vt:lpstr>Graduation Rate</vt:lpstr>
      <vt:lpstr>Graduation Cohort Formula</vt:lpstr>
      <vt:lpstr>PowerPoint Presentation</vt:lpstr>
      <vt:lpstr>PowerPoint Presentation</vt:lpstr>
      <vt:lpstr>College &amp; Career Ready Indicator</vt:lpstr>
      <vt:lpstr>College &amp; Career Ready Indicator</vt:lpstr>
      <vt:lpstr>PowerPoint Presentation</vt:lpstr>
      <vt:lpstr>PowerPoint Presentation</vt:lpstr>
      <vt:lpstr>College &amp; Career Ready Assessment Participation Rate</vt:lpstr>
      <vt:lpstr>PowerPoint Presentation</vt:lpstr>
      <vt:lpstr>PowerPoint Presentation</vt:lpstr>
      <vt:lpstr>PowerPoint Presentation</vt:lpstr>
      <vt:lpstr>Star Ratings</vt:lpstr>
      <vt:lpstr>PowerPoint Presentation</vt:lpstr>
      <vt:lpstr>PowerPoint Presentation</vt:lpstr>
      <vt:lpstr>PowerPoint Presentation</vt:lpstr>
      <vt:lpstr>PowerPoint Presentation</vt:lpstr>
      <vt:lpstr>Annual Measurable Objectives (AMOs)</vt:lpstr>
      <vt:lpstr>PowerPoint Presentation</vt:lpstr>
      <vt:lpstr>AMO Example</vt:lpstr>
      <vt:lpstr>PowerPoint Presentation</vt:lpstr>
      <vt:lpstr>AMO Example</vt:lpstr>
      <vt:lpstr>PowerPoint Presentation</vt:lpstr>
      <vt:lpstr>PowerPoint Presentation</vt:lpstr>
      <vt:lpstr>PowerPoint Presentation</vt:lpstr>
      <vt:lpstr>Star Ratings &amp; AMOs </vt:lpstr>
      <vt:lpstr>Where to Find More Information and Resources</vt:lpstr>
      <vt:lpstr>PowerPoint Presentation</vt:lpstr>
      <vt:lpstr>PowerPoint Presentation</vt:lpstr>
      <vt:lpstr>PowerPoint Presentation</vt:lpstr>
      <vt:lpstr>Thank you!</vt:lpstr>
    </vt:vector>
  </TitlesOfParts>
  <Company>Dept. of Education and Early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Riddle, Deborah A</dc:creator>
  <cp:lastModifiedBy>Davis, Elizabeth (EED)</cp:lastModifiedBy>
  <cp:revision>150</cp:revision>
  <cp:lastPrinted>2014-01-13T20:00:36Z</cp:lastPrinted>
  <dcterms:created xsi:type="dcterms:W3CDTF">2013-07-02T20:14:57Z</dcterms:created>
  <dcterms:modified xsi:type="dcterms:W3CDTF">2014-01-13T20:26:20Z</dcterms:modified>
</cp:coreProperties>
</file>