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3" r:id="rId3"/>
    <p:sldId id="334" r:id="rId4"/>
    <p:sldId id="275" r:id="rId5"/>
    <p:sldId id="330" r:id="rId6"/>
    <p:sldId id="277" r:id="rId7"/>
    <p:sldId id="278" r:id="rId8"/>
    <p:sldId id="299" r:id="rId9"/>
    <p:sldId id="279" r:id="rId10"/>
    <p:sldId id="302" r:id="rId11"/>
    <p:sldId id="304" r:id="rId12"/>
    <p:sldId id="286" r:id="rId13"/>
    <p:sldId id="281" r:id="rId14"/>
    <p:sldId id="289" r:id="rId15"/>
    <p:sldId id="290" r:id="rId16"/>
    <p:sldId id="291" r:id="rId17"/>
    <p:sldId id="292" r:id="rId18"/>
    <p:sldId id="324" r:id="rId19"/>
    <p:sldId id="294" r:id="rId20"/>
    <p:sldId id="295" r:id="rId21"/>
    <p:sldId id="296" r:id="rId22"/>
    <p:sldId id="309" r:id="rId23"/>
    <p:sldId id="311" r:id="rId24"/>
    <p:sldId id="312" r:id="rId25"/>
    <p:sldId id="313" r:id="rId26"/>
    <p:sldId id="314" r:id="rId27"/>
    <p:sldId id="310" r:id="rId28"/>
  </p:sldIdLst>
  <p:sldSz cx="9144000" cy="6858000" type="screen4x3"/>
  <p:notesSz cx="6858000" cy="92964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9C3"/>
    <a:srgbClr val="AF0578"/>
    <a:srgbClr val="FC9ADB"/>
    <a:srgbClr val="EFEFEF"/>
    <a:srgbClr val="FDE3DB"/>
    <a:srgbClr val="F26539"/>
    <a:srgbClr val="C7212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88180" autoAdjust="0"/>
  </p:normalViewPr>
  <p:slideViewPr>
    <p:cSldViewPr>
      <p:cViewPr varScale="1">
        <p:scale>
          <a:sx n="76" d="100"/>
          <a:sy n="76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2D019A-3281-4B89-80FB-6B77D835DAE1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A38D75-176E-45EF-9DB4-9227600E2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0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6332BD-0271-49E1-8EC5-BAC7D69BE96A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203240-3DCD-441C-B97C-8BD1B60AE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51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EMCEE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DF5B87-B982-42F6-83E1-4A7A15F2E55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0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26E44-8024-4CB2-A4D5-E68C8867492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6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Determining Eligibility for McKinney-Vento Rights and Services </a:t>
            </a:r>
            <a:r>
              <a:rPr lang="en-US" dirty="0" smtClean="0"/>
              <a:t>issue brief: http://center.serve.org/nche/downloads/briefs/det_elig.pdf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E74E5B-DA29-4B18-B98F-2F744014EE12}" type="slidenum">
              <a:rPr lang="en-US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FE80B9-56A2-4292-AD05-F1E3C9DF5FEA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500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E73CE1-331D-4F9E-8CF2-C645B7999625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PRESENTER 2</a:t>
            </a:r>
          </a:p>
        </p:txBody>
      </p:sp>
    </p:spTree>
    <p:extLst>
      <p:ext uri="{BB962C8B-B14F-4D97-AF65-F5344CB8AC3E}">
        <p14:creationId xmlns:p14="http://schemas.microsoft.com/office/powerpoint/2010/main" val="2531254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FF40F3-9041-48F1-B101-9B419A79280F}" type="slidenum">
              <a:rPr lang="en-US" altLang="en-US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Guiding the Discussion on School Selection </a:t>
            </a:r>
            <a:r>
              <a:rPr lang="en-US" dirty="0" smtClean="0"/>
              <a:t>issue brief: http://center.serve.org/nche/downloads/briefs/sch_sel_checklist.pdf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U.S. Department of Education Non-regulatory Guidance: http://www2.ed.gov/programs/homeless/guidance.pdf (see question G-4)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9A14C1-A18A-4911-913B-D21FDB4B48AF}" type="slidenum">
              <a:rPr lang="en-US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00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4AB145-0D74-41A6-A4FF-361F169FA078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1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2C481A-4107-40FA-A672-188563B1B594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Guiding the Discussion on School Selection </a:t>
            </a:r>
            <a:r>
              <a:rPr lang="en-US" dirty="0" smtClean="0"/>
              <a:t>issue brief: http://center.serve.org/nche/downloads/briefs/sch_sel_checklist.pdf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94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16E7B4-B0E5-41F1-B0F1-37F80FA01133}" type="slidenum">
              <a:rPr lang="en-US" altLang="en-US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PRESENTER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Enrollment </a:t>
            </a:r>
            <a:r>
              <a:rPr lang="en-US" dirty="0" smtClean="0"/>
              <a:t>issue brief: http://center.serve.org/nche/downloads/briefs/enrollment.pdf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Immediate Enrollment Under McKinney-Vento: How Local Liaisons Can Keep Homeless Students Safe </a:t>
            </a:r>
            <a:r>
              <a:rPr lang="en-US" dirty="0" smtClean="0"/>
              <a:t>issue brief: http://center.serve.org/nche/downloads/briefs/safe_ll.pdf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Immediate Enrollment Under McKinney-Vento: How Schools Can Keep Homeless Students Safe</a:t>
            </a:r>
            <a:r>
              <a:rPr lang="en-US" dirty="0" smtClean="0"/>
              <a:t> issue brief: http://center.serve.org/nche/downloads/briefs/safe_sch.pdf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4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4E2D43-6031-4A09-8CF0-A7825E2B8106}" type="slidenum">
              <a:rPr lang="en-US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Homeless Education Toolkit</a:t>
            </a:r>
            <a:r>
              <a:rPr lang="en-US" dirty="0" smtClean="0"/>
              <a:t>, Appendices 3.A, 5.A, and 5.B: http://center.serve.org/nche/pr/liaison_toolkit.php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Slide displays while people are logging in.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79B62A-4C48-4F71-A63F-BB39363314F6}" type="slidenum">
              <a:rPr lang="en-US" altLang="en-US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67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82F1B6-7A89-4EB2-8DFB-EA97DCC79AD3}" type="slidenum">
              <a:rPr lang="en-US" altLang="en-US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Transporting Children and Youth Experiencing Homelessness </a:t>
            </a:r>
            <a:r>
              <a:rPr lang="en-US" dirty="0" smtClean="0"/>
              <a:t>issue brief: http://center.serve.org/nche/downloads/briefs/transportation.pdf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25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E697DE-CF6C-4705-9329-08780C3D7AF7}" type="slidenum">
              <a:rPr lang="en-US" altLang="en-US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7553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6FDE8B-B5AD-47B9-BF66-39A6C47E20E6}" type="slidenum">
              <a:rPr lang="en-US" altLang="en-US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8985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B2E1A-9BBE-4595-B012-6FFE930CF020}" type="slidenum">
              <a:rPr lang="en-US" altLang="en-US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PRESENTER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NCHE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Dispute Resolution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brief: http://center.serve.org/nche/downloads/briefs/resolution.pdf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02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979797-CDAD-4CEB-BFEF-ECCDF2CE453B}" type="slidenum">
              <a:rPr lang="en-US" altLang="en-US"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4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U.S. Department of Education Non-regulatory Guidance at http://www2.ed.gov/programs/homeless/guidance.pdf (see especially questions F-5, F-6, and H-8)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364173-A337-4BE9-BE74-BB21E762C899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287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EMCEE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650" indent="-290513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3638" indent="-231775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363" indent="-231775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5500" indent="-231775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2700" indent="-23177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9900" indent="-23177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100" indent="-23177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4300" indent="-23177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358F96-86D7-48A1-8B22-CB0DECE2C499}" type="slidenum">
              <a:rPr lang="en-US" altLang="en-US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9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36898F-A24A-491C-AC25-624B07300AF2}" type="slidenum">
              <a:rPr lang="en-US" altLang="en-US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PRESENTER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McKinney-Vento legislative text, Regulations, and Guidance: http://center.serve.org/nche/legis/mv.php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McKinney-Vento definition of </a:t>
            </a:r>
            <a:r>
              <a:rPr lang="en-US" i="1" dirty="0" smtClean="0"/>
              <a:t>homeless</a:t>
            </a:r>
            <a:r>
              <a:rPr lang="en-US" dirty="0" smtClean="0"/>
              <a:t>: http://center.serve.org/nche/legis/mv-def.php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homeless education issue briefs covering a variety of topics related to the McKinney-Vento Act: http://center.serve.org/nche/pr/briefs.php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4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Presenter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McKinney-Vento legislative text, Regulations, and Guidance: http://center.serve.org/nche/legis/mv.php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McKinney-Vento definition of </a:t>
            </a:r>
            <a:r>
              <a:rPr lang="en-US" i="1" dirty="0" smtClean="0"/>
              <a:t>homeless</a:t>
            </a:r>
            <a:r>
              <a:rPr lang="en-US" dirty="0" smtClean="0"/>
              <a:t>: http://center.serve.org/nche/legis/mv-def.php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homeless education issue briefs covering a variety of topics related to the McKinney-Vento Act: http://center.serve.org/nche/pr/briefs.php</a:t>
            </a: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7F5A1C-D545-46D1-B73F-081F1F1EB2CF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0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261B12-74C7-4351-BC55-A85E28EEB142}" type="slidenum">
              <a:rPr lang="en-US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254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6C9889-B578-408A-B1CA-66CD60E8F936}" type="slidenum">
              <a:rPr lang="en-US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educational rights posters: http://center.serve.org/nche/pr/er_poster.php</a:t>
            </a:r>
          </a:p>
        </p:txBody>
      </p:sp>
    </p:spTree>
    <p:extLst>
      <p:ext uri="{BB962C8B-B14F-4D97-AF65-F5344CB8AC3E}">
        <p14:creationId xmlns:p14="http://schemas.microsoft.com/office/powerpoint/2010/main" val="331794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567E69-BB1C-48A0-9435-3E7BF6EE654D}" type="slidenum">
              <a:rPr lang="en-US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Additional information: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Local Homeless Education Liaisons </a:t>
            </a:r>
            <a:r>
              <a:rPr lang="en-US" dirty="0" smtClean="0"/>
              <a:t>issue brief: http://center.serve.org/nche/downloads/briefs/liaisons.pdf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NCHE </a:t>
            </a:r>
            <a:r>
              <a:rPr lang="en-US" i="1" dirty="0" smtClean="0"/>
              <a:t>Homeless Liaison Toolkit</a:t>
            </a:r>
            <a:r>
              <a:rPr lang="en-US" dirty="0" smtClean="0"/>
              <a:t>: http://center.serve.org/nche/pr/liaison_toolkit.php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01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521B5B-1207-4EE1-B40C-8036F567C900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894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 defTabSz="941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B32EA4-0EEE-460B-AE36-9D881F27D907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Additional information: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McKinney-Vento definition of </a:t>
            </a:r>
            <a:r>
              <a:rPr lang="en-US" altLang="en-US" i="1" smtClean="0"/>
              <a:t>homeless</a:t>
            </a:r>
            <a:r>
              <a:rPr lang="en-US" altLang="en-US" smtClean="0"/>
              <a:t>: http://center.serve.org/nche/legis/mv-def.php</a:t>
            </a:r>
          </a:p>
        </p:txBody>
      </p:sp>
    </p:spTree>
    <p:extLst>
      <p:ext uri="{BB962C8B-B14F-4D97-AF65-F5344CB8AC3E}">
        <p14:creationId xmlns:p14="http://schemas.microsoft.com/office/powerpoint/2010/main" val="141021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r="-2"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8550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0"/>
            <a:ext cx="5212080" cy="3200400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AF0578"/>
                </a:solidFill>
                <a:latin typeface="Keep Cal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038600"/>
            <a:ext cx="5212080" cy="22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873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7416800" y="1397000"/>
          <a:ext cx="19304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r:id="rId3" imgW="1926503" imgH="5511262" progId="Excel.Chart.8">
                  <p:embed/>
                </p:oleObj>
              </mc:Choice>
              <mc:Fallback>
                <p:oleObj r:id="rId3" imgW="1926503" imgH="55112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1397000"/>
                        <a:ext cx="19304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682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CC0000"/>
                </a:solidFill>
                <a:latin typeface="Calisto MT bold" panose="0204070306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694944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450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752600"/>
            <a:ext cx="9144000" cy="92075"/>
          </a:xfrm>
          <a:prstGeom prst="rect">
            <a:avLst/>
          </a:prstGeom>
          <a:solidFill>
            <a:srgbClr val="AF0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A69C3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47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5A69C3"/>
                </a:solidFill>
                <a:latin typeface="Keep Cal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96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887D-5C6F-4571-8BB1-02B34D37CDF8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19C4B-F63C-48FC-B332-1BB771970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3123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egalinsurrection.com/wp-content/uploads/2013/08/Brown-Ba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5715000"/>
            <a:ext cx="106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000" b="1">
                <a:solidFill>
                  <a:srgbClr val="F26539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03860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718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2B5A-14BA-4245-93CF-2FCE3978AA83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F50CB-C9A7-4162-A9EF-19ED93772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805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2EE5-CE5E-48AB-B11F-6AEFCEB32425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83F7-6294-4A17-9190-07F1EAAD3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9264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C53A-D26F-427D-969C-A76C88BB5B08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F5088-11D4-458E-BAC7-4DF7550BB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4598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3086-D8A2-4D26-9926-8F9C591463D7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50D70-E392-4C9D-85A7-E61FF3A92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7473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747B-7B7A-4067-A9C2-7DD5118FD26C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8C527-7E9E-4F10-B262-39F89C26D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249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1BF0-53EA-4186-9475-AB0086DDD5A2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92685-D5BD-4CBB-87D8-12A22D79F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3639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5A69C3">
            <a:alpha val="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 flipH="1">
            <a:off x="44450" y="1765300"/>
            <a:ext cx="76835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>
                <a:solidFill>
                  <a:srgbClr val="5A69C3"/>
                </a:solidFill>
                <a:latin typeface="Keep Cal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786384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54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00A9-8CA6-4423-A0DC-57C8EADC8439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4BF9-A7EA-488B-8890-A1EDE8FB4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42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"/>
          <p:cNvSpPr>
            <a:spLocks noChangeArrowheads="1"/>
          </p:cNvSpPr>
          <p:nvPr/>
        </p:nvSpPr>
        <p:spPr bwMode="auto">
          <a:xfrm flipV="1">
            <a:off x="242888" y="5334000"/>
            <a:ext cx="503237" cy="1524000"/>
          </a:xfrm>
          <a:prstGeom prst="rect">
            <a:avLst/>
          </a:prstGeom>
          <a:solidFill>
            <a:srgbClr val="B9D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4" name="Shape 20"/>
          <p:cNvSpPr>
            <a:spLocks noChangeArrowheads="1"/>
          </p:cNvSpPr>
          <p:nvPr userDrawn="1"/>
        </p:nvSpPr>
        <p:spPr bwMode="auto">
          <a:xfrm>
            <a:off x="471488" y="5334000"/>
            <a:ext cx="1965325" cy="207963"/>
          </a:xfrm>
          <a:prstGeom prst="rect">
            <a:avLst/>
          </a:prstGeom>
          <a:solidFill>
            <a:srgbClr val="B9D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5" name="Shape 42"/>
          <p:cNvSpPr>
            <a:spLocks noChangeArrowheads="1"/>
          </p:cNvSpPr>
          <p:nvPr userDrawn="1"/>
        </p:nvSpPr>
        <p:spPr bwMode="auto">
          <a:xfrm>
            <a:off x="2497138" y="5334000"/>
            <a:ext cx="2432050" cy="207963"/>
          </a:xfrm>
          <a:prstGeom prst="rect">
            <a:avLst/>
          </a:prstGeom>
          <a:solidFill>
            <a:srgbClr val="78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6" name="Shape 43"/>
          <p:cNvSpPr>
            <a:spLocks noChangeArrowheads="1"/>
          </p:cNvSpPr>
          <p:nvPr userDrawn="1"/>
        </p:nvSpPr>
        <p:spPr bwMode="auto">
          <a:xfrm>
            <a:off x="4995863" y="5334000"/>
            <a:ext cx="1965325" cy="207963"/>
          </a:xfrm>
          <a:prstGeom prst="rect">
            <a:avLst/>
          </a:prstGeom>
          <a:solidFill>
            <a:srgbClr val="FF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7" name="Shape 44"/>
          <p:cNvSpPr>
            <a:spLocks noChangeArrowheads="1"/>
          </p:cNvSpPr>
          <p:nvPr userDrawn="1"/>
        </p:nvSpPr>
        <p:spPr bwMode="auto">
          <a:xfrm>
            <a:off x="7010400" y="5334000"/>
            <a:ext cx="2133600" cy="207963"/>
          </a:xfrm>
          <a:prstGeom prst="rect">
            <a:avLst/>
          </a:prstGeom>
          <a:solidFill>
            <a:srgbClr val="374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20959" y="5875079"/>
            <a:ext cx="7813199" cy="692799"/>
          </a:xfrm>
          <a:prstGeom prst="rect">
            <a:avLst/>
          </a:prstGeom>
        </p:spPr>
        <p:txBody>
          <a:bodyPr lIns="91425" tIns="91425" rIns="91425" bIns="91425"/>
          <a:lstStyle>
            <a:lvl1pPr algn="l">
              <a:spcBef>
                <a:spcPts val="0"/>
              </a:spcBef>
              <a:buSzPct val="100000"/>
              <a:buNone/>
              <a:defRPr sz="3600" b="1">
                <a:solidFill>
                  <a:srgbClr val="374650"/>
                </a:solidFill>
                <a:latin typeface="Century Schoolbook" panose="02040604050505020304" pitchFamily="18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8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AF0578">
            <a:alpha val="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8405813" y="1573213"/>
            <a:ext cx="76835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AF0578"/>
                </a:solidFill>
                <a:latin typeface="Keep Cal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86384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493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685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eep Calm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466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685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5A69C3"/>
                </a:solidFill>
                <a:latin typeface="Keep Calm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52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682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5A69C3"/>
                </a:solidFill>
                <a:latin typeface="Keep Calm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856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685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AF0578"/>
                </a:solidFill>
                <a:latin typeface="Keep Calm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448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682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AF0578"/>
                </a:solidFill>
                <a:latin typeface="Keep Calm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70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85800" y="0"/>
            <a:ext cx="0" cy="6858000"/>
          </a:xfrm>
          <a:prstGeom prst="line">
            <a:avLst/>
          </a:prstGeom>
          <a:ln>
            <a:solidFill>
              <a:srgbClr val="AF0578">
                <a:alpha val="8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>
          <a:xfrm>
            <a:off x="212725" y="685800"/>
            <a:ext cx="320675" cy="320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212725" y="5807075"/>
            <a:ext cx="320675" cy="319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212725" y="3246438"/>
            <a:ext cx="320675" cy="3190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685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5A69C3"/>
                </a:solidFill>
                <a:latin typeface="Keep Calm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199"/>
            <a:ext cx="7772400" cy="48463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764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0B17B-D3BC-43F3-868D-C9194D14C3AD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E450D31-703C-48E1-9BA3-B9ED73B6B0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61" r:id="rId12"/>
    <p:sldLayoutId id="214748378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81" r:id="rId2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meless@serv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programs/homeless/guidanc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rve.org/nche/web/mv102-part2.php" TargetMode="External"/><Relationship Id="rId3" Type="http://schemas.openxmlformats.org/officeDocument/2006/relationships/hyperlink" Target="http://www.serve.org/nche" TargetMode="External"/><Relationship Id="rId7" Type="http://schemas.openxmlformats.org/officeDocument/2006/relationships/hyperlink" Target="http://www.serve.org/nche/product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erve.org/nche/listserv.php" TargetMode="External"/><Relationship Id="rId5" Type="http://schemas.openxmlformats.org/officeDocument/2006/relationships/hyperlink" Target="mailto:homeless@serve.org" TargetMode="External"/><Relationship Id="rId4" Type="http://schemas.openxmlformats.org/officeDocument/2006/relationships/hyperlink" Target="http://www.serve.org/nche/web/group.ph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e.org/nche/pr/liaison_toolkit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3505200" y="533400"/>
            <a:ext cx="5211763" cy="3200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McKinney-Vento 101: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School Access and Stability under the McKinney-Vento Act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05200" y="4038600"/>
            <a:ext cx="5211763" cy="2286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Center for</a:t>
            </a:r>
            <a:br>
              <a:rPr lang="en-US" dirty="0"/>
            </a:br>
            <a:r>
              <a:rPr lang="en-US" dirty="0"/>
              <a:t>Homeless Education (NCHE)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(800) 308-2145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homeless@serve.org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McKinney-Vento Eligibility (pt.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Awaiting foster care placement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Living in a </a:t>
            </a:r>
            <a:r>
              <a:rPr lang="en-US" dirty="0"/>
              <a:t>public or private place not designed for or ordinarily used as a regular sleeping accommodation for human beings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Living in </a:t>
            </a:r>
            <a:r>
              <a:rPr lang="en-US" dirty="0"/>
              <a:t>cars, parks, public spaces, abandoned buildings, substandard housing, bus or train stations, or similar settings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Migratory </a:t>
            </a:r>
            <a:r>
              <a:rPr lang="en-US" dirty="0"/>
              <a:t>children living in the above circumstances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/>
              <a:t>Unaccompanied youth living in the above circumstances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Fixed, Regular, and Adequate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Fixed:</a:t>
            </a:r>
            <a:endParaRPr lang="en-US" sz="3300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Stationary, permanent, not subject to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Regular: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Used on a predictable, routine, consistent basis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Consider the relative permanence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Adequate: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Lawfully and reasonably sufficient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Sufficient for meeting the physical and psychological needs typically met in </a:t>
            </a:r>
            <a:r>
              <a:rPr lang="en-US" sz="2200" dirty="0" smtClean="0"/>
              <a:t>a home environment</a:t>
            </a:r>
          </a:p>
          <a:p>
            <a:pPr marL="457200" lvl="1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solidFill>
                  <a:srgbClr val="5A69C3"/>
                </a:solidFill>
              </a:rPr>
              <a:t>Can </a:t>
            </a:r>
            <a:r>
              <a:rPr lang="en-US" sz="2600" b="1" dirty="0">
                <a:solidFill>
                  <a:srgbClr val="5A69C3"/>
                </a:solidFill>
              </a:rPr>
              <a:t>the student go to the SAME </a:t>
            </a:r>
            <a:r>
              <a:rPr lang="en-US" sz="2600" b="1" dirty="0" smtClean="0">
                <a:solidFill>
                  <a:srgbClr val="5A69C3"/>
                </a:solidFill>
              </a:rPr>
              <a:t>PLACE (fixed</a:t>
            </a:r>
            <a:r>
              <a:rPr lang="en-US" sz="2600" b="1" dirty="0">
                <a:solidFill>
                  <a:srgbClr val="5A69C3"/>
                </a:solidFill>
              </a:rPr>
              <a:t>) EVERY NIGHT (regular) to sleep in a </a:t>
            </a:r>
            <a:r>
              <a:rPr lang="en-US" sz="2600" b="1" dirty="0" smtClean="0">
                <a:solidFill>
                  <a:srgbClr val="5A69C3"/>
                </a:solidFill>
              </a:rPr>
              <a:t>SAFE AND </a:t>
            </a:r>
            <a:r>
              <a:rPr lang="en-US" sz="2600" b="1" dirty="0">
                <a:solidFill>
                  <a:srgbClr val="5A69C3"/>
                </a:solidFill>
              </a:rPr>
              <a:t>SUFFICIENT SPACE (adequate</a:t>
            </a:r>
            <a:r>
              <a:rPr lang="en-US" sz="2600" b="1" dirty="0" smtClean="0">
                <a:solidFill>
                  <a:srgbClr val="5A69C3"/>
                </a:solidFill>
              </a:rPr>
              <a:t>)?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Shared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Legislative wording: “sharing the housing of other persons </a:t>
            </a:r>
            <a:r>
              <a:rPr lang="en-US" b="1" dirty="0"/>
              <a:t>due to loss of housing, economic hardship, or a similar reason</a:t>
            </a:r>
            <a:r>
              <a:rPr lang="en-US" dirty="0"/>
              <a:t>”</a:t>
            </a: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Considerations:</a:t>
            </a:r>
            <a:endParaRPr lang="en-US" dirty="0"/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Why did the parties move in together</a:t>
            </a:r>
            <a:r>
              <a:rPr lang="en-US" dirty="0" smtClean="0"/>
              <a:t>? Due </a:t>
            </a:r>
            <a:r>
              <a:rPr lang="en-US" dirty="0"/>
              <a:t>to a crisis or by mutual choice as a plan for mutual benefit?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How permanent is the living arrangement intended to be?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Where would the </a:t>
            </a:r>
            <a:r>
              <a:rPr lang="en-US" dirty="0" smtClean="0"/>
              <a:t>party in </a:t>
            </a:r>
            <a:r>
              <a:rPr lang="en-US" dirty="0"/>
              <a:t>crisis live if not sharing housing?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Is the living arrangement fixed, regular, and adequate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Important Eligibility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/>
              <a:t>Reference legislative </a:t>
            </a:r>
            <a:r>
              <a:rPr lang="en-US" sz="2400" dirty="0"/>
              <a:t>wording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/>
              <a:t>Make determinations on a case-by-case basis based on the circumstances of each child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/>
              <a:t>Understand that some cases </a:t>
            </a:r>
            <a:r>
              <a:rPr lang="en-US" sz="2400" dirty="0"/>
              <a:t>will be clear-cut; others will require further inquiry and a more nuanced analysis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/>
              <a:t>Use </a:t>
            </a:r>
            <a:r>
              <a:rPr lang="en-US" sz="2400" dirty="0"/>
              <a:t>fixed, regular, and adequate as </a:t>
            </a:r>
            <a:r>
              <a:rPr lang="en-US" sz="2400" dirty="0" smtClean="0"/>
              <a:t>guiding principles</a:t>
            </a:r>
            <a:endParaRPr lang="en-US" sz="2400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/>
              <a:t>Remember that the list of living </a:t>
            </a:r>
            <a:r>
              <a:rPr lang="en-US" sz="2400" dirty="0"/>
              <a:t>arrangements </a:t>
            </a:r>
            <a:r>
              <a:rPr lang="en-US" sz="2400" dirty="0" smtClean="0"/>
              <a:t>included in </a:t>
            </a:r>
            <a:r>
              <a:rPr lang="en-US" sz="2400" dirty="0"/>
              <a:t>the law </a:t>
            </a:r>
            <a:r>
              <a:rPr lang="en-US" sz="2400" dirty="0" smtClean="0"/>
              <a:t>describes </a:t>
            </a:r>
            <a:r>
              <a:rPr lang="en-US" sz="2400" dirty="0"/>
              <a:t>common homeless </a:t>
            </a:r>
            <a:r>
              <a:rPr lang="en-US" sz="2400" dirty="0" smtClean="0"/>
              <a:t>situations, but is not exhaustive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School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>
                <a:cs typeface="Times New Roman" pitchFamily="18" charset="0"/>
              </a:rPr>
              <a:t>Students experiencing homelessness may </a:t>
            </a:r>
            <a:r>
              <a:rPr lang="en-US" sz="3200" dirty="0" smtClean="0">
                <a:cs typeface="Times New Roman" pitchFamily="18" charset="0"/>
              </a:rPr>
              <a:t>attend either:</a:t>
            </a:r>
            <a:endParaRPr lang="en-US" sz="3200" dirty="0">
              <a:cs typeface="Times New Roman" pitchFamily="18" charset="0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smtClean="0">
                <a:cs typeface="Times New Roman" pitchFamily="18" charset="0"/>
              </a:rPr>
              <a:t>The local attendance area school:</a:t>
            </a:r>
            <a:endParaRPr lang="en-US" sz="2800" b="1" dirty="0">
              <a:cs typeface="Times New Roman" pitchFamily="18" charset="0"/>
            </a:endParaRP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Any public school that students living in the same attendance area are eligible to attend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smtClean="0">
                <a:cs typeface="Times New Roman" pitchFamily="18" charset="0"/>
              </a:rPr>
              <a:t>The school of origin:</a:t>
            </a:r>
            <a:endParaRPr lang="en-US" sz="2800" b="1" dirty="0">
              <a:cs typeface="Times New Roman" pitchFamily="18" charset="0"/>
            </a:endParaRP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The school </a:t>
            </a:r>
            <a:r>
              <a:rPr lang="en-US" sz="2400" dirty="0" smtClean="0">
                <a:cs typeface="Times New Roman" pitchFamily="18" charset="0"/>
              </a:rPr>
              <a:t>the child or youth attended </a:t>
            </a:r>
            <a:r>
              <a:rPr lang="en-US" sz="2400" dirty="0">
                <a:cs typeface="Times New Roman" pitchFamily="18" charset="0"/>
              </a:rPr>
              <a:t>when permanently housed; or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The school </a:t>
            </a:r>
            <a:r>
              <a:rPr lang="en-US" sz="2400" dirty="0" smtClean="0">
                <a:cs typeface="Times New Roman" pitchFamily="18" charset="0"/>
              </a:rPr>
              <a:t>in </a:t>
            </a:r>
            <a:r>
              <a:rPr lang="en-US" sz="2400" dirty="0">
                <a:cs typeface="Times New Roman" pitchFamily="18" charset="0"/>
              </a:rPr>
              <a:t>which the </a:t>
            </a:r>
            <a:r>
              <a:rPr lang="en-US" sz="2400" dirty="0" smtClean="0">
                <a:cs typeface="Times New Roman" pitchFamily="18" charset="0"/>
              </a:rPr>
              <a:t>child or youth was </a:t>
            </a:r>
            <a:r>
              <a:rPr lang="en-US" sz="2400" dirty="0">
                <a:cs typeface="Times New Roman" pitchFamily="18" charset="0"/>
              </a:rPr>
              <a:t>last </a:t>
            </a:r>
            <a:r>
              <a:rPr lang="en-US" sz="2400" dirty="0" smtClean="0">
                <a:cs typeface="Times New Roman" pitchFamily="18" charset="0"/>
              </a:rPr>
              <a:t>enrolled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School Selection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Best </a:t>
            </a:r>
            <a:r>
              <a:rPr lang="en-US" dirty="0">
                <a:cs typeface="Times New Roman" pitchFamily="18" charset="0"/>
              </a:rPr>
              <a:t>interest: Keep homeless students in their schools of origin, to the extent feasible, unless this is against the parent’s or guardian’s </a:t>
            </a:r>
            <a:r>
              <a:rPr lang="en-US" dirty="0" smtClean="0">
                <a:cs typeface="Times New Roman" pitchFamily="18" charset="0"/>
              </a:rPr>
              <a:t>wishes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dirty="0">
                <a:cs typeface="Times New Roman" pitchFamily="18" charset="0"/>
              </a:rPr>
              <a:t>school selection decision must occur; ideally, the parents/guardians/youth and school agree; if not, the dispute resolution process may be </a:t>
            </a:r>
            <a:r>
              <a:rPr lang="en-US" dirty="0" smtClean="0">
                <a:cs typeface="Times New Roman" pitchFamily="18" charset="0"/>
              </a:rPr>
              <a:t>used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Feasibility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Considerations:</a:t>
            </a:r>
            <a:endParaRPr 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age of the child or youth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distance of a commute and the impact it may have on the student’s education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Personal </a:t>
            </a:r>
            <a:r>
              <a:rPr lang="en-US" dirty="0"/>
              <a:t>safety issues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</a:t>
            </a:r>
            <a:r>
              <a:rPr lang="en-US" dirty="0"/>
              <a:t>student’s need for special instruction (e.g., special education and related services)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length of anticipated stay in a temporary shelter or other temporary location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time remaining in the school year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5715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hlinkClick r:id="rId3"/>
              </a:rPr>
              <a:t>Question G-4, </a:t>
            </a:r>
            <a:r>
              <a:rPr lang="en-US" sz="2000" dirty="0" smtClean="0">
                <a:hlinkClick r:id="rId3"/>
              </a:rPr>
              <a:t>U.S. </a:t>
            </a:r>
            <a:r>
              <a:rPr lang="en-US" sz="2000" dirty="0">
                <a:hlinkClick r:id="rId3"/>
              </a:rPr>
              <a:t>Department of Education </a:t>
            </a:r>
            <a:r>
              <a:rPr lang="en-US" sz="2000" dirty="0" smtClean="0">
                <a:hlinkClick r:id="rId3"/>
              </a:rPr>
              <a:t>Guidance </a:t>
            </a:r>
            <a:r>
              <a:rPr lang="en-US" sz="2000" dirty="0" smtClean="0"/>
              <a:t>(www.ed.gov/programs/homeless/guidance.pdf)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Feasibility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/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/>
              <a:t>The placement determination should be a student-centered, individualized determination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/>
              <a:t>There is no time or distance limit placed on school of origin transportation; consider the unique situation of the student and how the transportation will affect the student’s </a:t>
            </a:r>
            <a:r>
              <a:rPr lang="en-US" dirty="0" smtClean="0"/>
              <a:t>education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School Selection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Students </a:t>
            </a:r>
            <a:r>
              <a:rPr lang="en-US" dirty="0">
                <a:cs typeface="Times New Roman" pitchFamily="18" charset="0"/>
              </a:rPr>
              <a:t>may continue attending the school of origin the entire time they are homeless, and until the end of any school year in which they move into permanent housing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cs typeface="Times New Roman" pitchFamily="18" charset="0"/>
              </a:rPr>
              <a:t>Students who become homeless in between school years may continue attending the school of origin for the following school </a:t>
            </a:r>
            <a:r>
              <a:rPr lang="en-US" dirty="0" smtClean="0">
                <a:cs typeface="Times New Roman" pitchFamily="18" charset="0"/>
              </a:rPr>
              <a:t>year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Enrollment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864475" cy="4846638"/>
          </a:xfrm>
        </p:spPr>
        <p:txBody>
          <a:bodyPr rtlCol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States and districts must develop, review, and revise policies to remove barriers to the school enrollment and retention of homeless children and youth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McKinney-Vento defines </a:t>
            </a:r>
            <a:r>
              <a:rPr lang="en-US" i="1" dirty="0"/>
              <a:t>enrollment</a:t>
            </a:r>
            <a:r>
              <a:rPr lang="en-US" dirty="0"/>
              <a:t> as attending classes and participating fully in school activities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The McKinney-Vento Act (federal law) supersedes state or local law or policy when there is a </a:t>
            </a:r>
            <a:r>
              <a:rPr lang="en-US" dirty="0" smtClean="0"/>
              <a:t>conflict (U.S</a:t>
            </a:r>
            <a:r>
              <a:rPr lang="en-US" dirty="0"/>
              <a:t>. Constitution, Article </a:t>
            </a:r>
            <a:r>
              <a:rPr lang="en-US" dirty="0" smtClean="0"/>
              <a:t>VI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Get </a:t>
            </a:r>
            <a:r>
              <a:rPr sz="4000"/>
              <a:t>to Know NCHE…</a:t>
            </a:r>
            <a:endParaRPr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>
            <a:noAutofit/>
          </a:bodyPr>
          <a:lstStyle/>
          <a:p>
            <a:pPr marL="339725" indent="-3397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/>
              <a:t>NCHE </a:t>
            </a:r>
            <a:r>
              <a:rPr lang="en-US" sz="2400" dirty="0" smtClean="0"/>
              <a:t>operates the </a:t>
            </a:r>
            <a:r>
              <a:rPr lang="en-US" sz="2400" dirty="0"/>
              <a:t>U.S. Department of Education’s homeless education technical assistance and information center</a:t>
            </a:r>
          </a:p>
          <a:p>
            <a:pPr marL="339725" indent="-3397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hlinkClick r:id="rId3"/>
              </a:rPr>
              <a:t>Website:</a:t>
            </a:r>
            <a:r>
              <a:rPr lang="en-US" sz="2400" dirty="0" smtClean="0"/>
              <a:t> www.serve.org/nche</a:t>
            </a:r>
          </a:p>
          <a:p>
            <a:pPr marL="339725" indent="-3397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hlinkClick r:id="rId4"/>
              </a:rPr>
              <a:t>Webinars:</a:t>
            </a:r>
            <a:r>
              <a:rPr lang="en-US" sz="2400" dirty="0" smtClean="0"/>
              <a:t> www.serve.org/nche/web/group.php </a:t>
            </a:r>
            <a:endParaRPr lang="en-US" sz="2400" dirty="0"/>
          </a:p>
          <a:p>
            <a:pPr marL="339725" indent="-3397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/>
              <a:t>Helpline: 800-308-2145 </a:t>
            </a:r>
            <a:r>
              <a:rPr lang="en-US" sz="2400" dirty="0"/>
              <a:t>or </a:t>
            </a:r>
            <a:r>
              <a:rPr lang="en-US" sz="2400" dirty="0" smtClean="0">
                <a:hlinkClick r:id="rId5"/>
              </a:rPr>
              <a:t>homeless@serve.org</a:t>
            </a:r>
            <a:endParaRPr lang="en-US" sz="2400" dirty="0" smtClean="0"/>
          </a:p>
          <a:p>
            <a:pPr marL="339725" indent="-3397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hlinkClick r:id="rId6"/>
              </a:rPr>
              <a:t>Listserv:</a:t>
            </a:r>
            <a:r>
              <a:rPr lang="en-US" sz="2400" dirty="0" smtClean="0"/>
              <a:t> www.serve.org/nche/listserv.php</a:t>
            </a:r>
          </a:p>
          <a:p>
            <a:pPr marL="339725" indent="-3397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hlinkClick r:id="rId7"/>
              </a:rPr>
              <a:t>Products:</a:t>
            </a:r>
            <a:r>
              <a:rPr lang="en-US" sz="2400" dirty="0" smtClean="0"/>
              <a:t> www.serve.org/nche/products.php </a:t>
            </a:r>
            <a:endParaRPr 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marL="339725" indent="-339725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hlinkClick r:id="rId8"/>
              </a:rPr>
              <a:t>Handouts</a:t>
            </a:r>
            <a:r>
              <a:rPr lang="en-US" sz="2400" dirty="0">
                <a:hlinkClick r:id="rId8"/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www.serve.org/nche/web/mv102-part2.php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Enrollment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64475" cy="4846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Homeless children and youth have the right to enroll in school immediately, even if lacking documentation normally required for enrollment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If </a:t>
            </a:r>
            <a:r>
              <a:rPr lang="en-US" dirty="0" smtClean="0"/>
              <a:t>a child </a:t>
            </a:r>
            <a:r>
              <a:rPr lang="en-US" dirty="0"/>
              <a:t>or youth needs to obtain immunizations, or immunization or medical records, the enrolling school </a:t>
            </a:r>
            <a:r>
              <a:rPr lang="en-US" dirty="0" smtClean="0"/>
              <a:t>must refer </a:t>
            </a:r>
            <a:r>
              <a:rPr lang="en-US" dirty="0"/>
              <a:t>the parent or guardian </a:t>
            </a:r>
            <a:r>
              <a:rPr lang="en-US" dirty="0" smtClean="0"/>
              <a:t>immediately to the local liaison, who must assist </a:t>
            </a:r>
            <a:r>
              <a:rPr lang="en-US" dirty="0"/>
              <a:t>in obtaining necessary immunizations, or immunization or medical </a:t>
            </a:r>
            <a:r>
              <a:rPr lang="en-US" dirty="0" smtClean="0"/>
              <a:t>records; the school must continue the child’s enrollment in the meantime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Transportation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School districts must provide the following transportation for McKinney-Vento students: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Transportation to and from the school of origin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Comparable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Based </a:t>
            </a:r>
            <a:r>
              <a:rPr lang="en-US" dirty="0"/>
              <a:t>on the best </a:t>
            </a:r>
            <a:r>
              <a:rPr lang="en-US" dirty="0" smtClean="0"/>
              <a:t>interest of </a:t>
            </a:r>
            <a:r>
              <a:rPr lang="en-US" dirty="0"/>
              <a:t>the student and in consultation with the parent, the </a:t>
            </a:r>
            <a:r>
              <a:rPr lang="en-US" dirty="0" smtClean="0"/>
              <a:t>district ultimately </a:t>
            </a:r>
            <a:r>
              <a:rPr lang="en-US" dirty="0"/>
              <a:t>determines </a:t>
            </a:r>
            <a:r>
              <a:rPr lang="en-US" dirty="0" smtClean="0"/>
              <a:t>the mode </a:t>
            </a:r>
            <a:r>
              <a:rPr lang="en-US" dirty="0"/>
              <a:t>of transportation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School of Origin Transportation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Districts must transport homeless students to and from the school of origin, at a parent’s or guardian’s request, or at the local liaison’s request for unaccompanied homeless youth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If the child or youth lives and attends school within the same district, that district must provide or arrange transportation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If the child or youth lives and attends in different districts, the districts must agree on how to split the responsibility and cost of transportation or share them equally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Transportation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Districts should use a team approach in developing transportation policies and procedures; the team should include the transportation director, local liaison, neighboring school districts, and service providers, as appropriate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Districts </a:t>
            </a:r>
            <a:r>
              <a:rPr lang="en-US" sz="2400" dirty="0"/>
              <a:t>may consider other safe transportation options besides school busses, in keeping with state and local pupil transportation </a:t>
            </a:r>
            <a:r>
              <a:rPr lang="en-US" sz="2400" dirty="0" smtClean="0"/>
              <a:t>guidelines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Consult </a:t>
            </a:r>
            <a:r>
              <a:rPr lang="en-US" sz="2400" dirty="0"/>
              <a:t>with pupil transportation directors about transportation </a:t>
            </a:r>
            <a:r>
              <a:rPr lang="en-US" sz="2400" dirty="0" smtClean="0"/>
              <a:t>options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Dispute Resolution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States must establish a process for the prompt resolution of </a:t>
            </a:r>
            <a:r>
              <a:rPr lang="en-US" dirty="0" smtClean="0"/>
              <a:t>enrollment or school selection disputes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a disagreement occurs, the district must: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Provide </a:t>
            </a:r>
            <a:r>
              <a:rPr lang="en-US" dirty="0"/>
              <a:t>a written explanation of its decision, including the right to appeal the decision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Refer the parent/guardian/youth to the local liaison, who will carry out the dispute resolution process as expeditiously as possible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Unaccompanied </a:t>
            </a:r>
            <a:r>
              <a:rPr lang="en-US" dirty="0"/>
              <a:t>homeless </a:t>
            </a:r>
            <a:r>
              <a:rPr lang="en-US" dirty="0" smtClean="0"/>
              <a:t>youth have the same right to dispute as parents/guardians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While the dispute is in process, </a:t>
            </a:r>
            <a:r>
              <a:rPr lang="en-US" dirty="0"/>
              <a:t>students must be: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Enrolled immediately in the school in which enrollment is sought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Provided with school of origin transportation, if requested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Provided with all services for which they are </a:t>
            </a:r>
            <a:r>
              <a:rPr lang="en-US" dirty="0" smtClean="0"/>
              <a:t>eligible</a:t>
            </a:r>
            <a:endParaRPr lang="en-US" dirty="0"/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Dispute Resolution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Dispute Resolution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Districts should familiarize themselves with their state’s McKinney-Vento dispute policy, as it may include important details about how disputes are mediated within the state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Documentation should be kept for all local liaison interventions, not just formal disputes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NCHE </a:t>
            </a:r>
            <a:r>
              <a:rPr i="1" smtClean="0"/>
              <a:t>Homeless Liaison Toolkit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Comprehensive </a:t>
            </a:r>
            <a:r>
              <a:rPr lang="en-US" sz="2400" dirty="0"/>
              <a:t>resource that will assist both new and veteran local </a:t>
            </a:r>
            <a:r>
              <a:rPr lang="en-US" sz="2400" dirty="0" smtClean="0"/>
              <a:t>liaisons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Draws </a:t>
            </a:r>
            <a:r>
              <a:rPr lang="en-US" sz="2400" dirty="0"/>
              <a:t>on the expertise of </a:t>
            </a:r>
            <a:r>
              <a:rPr lang="en-US" sz="2400" dirty="0" smtClean="0"/>
              <a:t>experienced practitioners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Includes requirements </a:t>
            </a:r>
            <a:r>
              <a:rPr lang="en-US" sz="2400" dirty="0"/>
              <a:t>of the law, good practices, sample forms, and links to </a:t>
            </a:r>
            <a:r>
              <a:rPr lang="en-US" sz="2400" dirty="0" smtClean="0"/>
              <a:t>resources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hlinkClick r:id="rId3"/>
              </a:rPr>
              <a:t>Visit </a:t>
            </a:r>
            <a:r>
              <a:rPr lang="en-US" sz="2400" dirty="0" smtClean="0"/>
              <a:t>(www.serve.org/nche/pr/liaison_toolkit.php)</a:t>
            </a:r>
          </a:p>
        </p:txBody>
      </p:sp>
      <p:pic>
        <p:nvPicPr>
          <p:cNvPr id="1026" name="Picture 2" descr="images of homeless liaison toolkit, 2013 edi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0" y="2286000"/>
            <a:ext cx="1771650" cy="2286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Additional Information Feature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1709738" y="5486400"/>
            <a:ext cx="7281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A69C3"/>
                </a:solidFill>
                <a:latin typeface="Century Gothic" panose="020B0502020202020204" pitchFamily="34" charset="0"/>
              </a:rPr>
              <a:t>Additional information in the slide notes area</a:t>
            </a:r>
          </a:p>
        </p:txBody>
      </p:sp>
      <p:pic>
        <p:nvPicPr>
          <p:cNvPr id="17410" name="Picture 3" descr="Additional information related to each slide can be found in the &quot;Slide Notes&quot; area. Click on the &quot;Notes&quot; button on the bottom toolb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3" b="11423"/>
          <a:stretch>
            <a:fillRect/>
          </a:stretch>
        </p:blipFill>
        <p:spPr bwMode="auto">
          <a:xfrm>
            <a:off x="438150" y="1933575"/>
            <a:ext cx="85963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descr="&quot;&quot;"/>
          <p:cNvSpPr/>
          <p:nvPr/>
        </p:nvSpPr>
        <p:spPr>
          <a:xfrm>
            <a:off x="168275" y="0"/>
            <a:ext cx="136525" cy="6858000"/>
          </a:xfrm>
          <a:prstGeom prst="rect">
            <a:avLst/>
          </a:prstGeom>
          <a:gradFill>
            <a:gsLst>
              <a:gs pos="0">
                <a:srgbClr val="5A69C3"/>
              </a:gs>
              <a:gs pos="100000">
                <a:srgbClr val="AF05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4" descr="&quot;&quot;"/>
          <p:cNvSpPr/>
          <p:nvPr/>
        </p:nvSpPr>
        <p:spPr>
          <a:xfrm>
            <a:off x="1709738" y="4697413"/>
            <a:ext cx="7281862" cy="712787"/>
          </a:xfrm>
          <a:prstGeom prst="roundRect">
            <a:avLst/>
          </a:prstGeom>
          <a:noFill/>
          <a:ln>
            <a:solidFill>
              <a:srgbClr val="5A6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Today’s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Become familiar </a:t>
            </a:r>
            <a:r>
              <a:rPr lang="en-US" dirty="0" smtClean="0"/>
              <a:t>with important McKinney-Vento Act concepts, including: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role of the local liaison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Student eligibility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School selection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Enrollment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Transportation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Dispute resolution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Engage in discussion and Q&amp;A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McKinney-Vento 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7864475" cy="4846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Subtitle VII-B of the McKinney-Vento Homeless Assistance Act (42 U.S.C. § 11431 et seq.)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Reauthorized </a:t>
            </a:r>
            <a:r>
              <a:rPr lang="en-US" sz="2400" dirty="0" smtClean="0"/>
              <a:t>in 2001 by </a:t>
            </a:r>
            <a:r>
              <a:rPr lang="en-US" sz="2400" dirty="0"/>
              <a:t>Title X, Part C of the No Child Left Behind Act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Establishes the definition of </a:t>
            </a:r>
            <a:r>
              <a:rPr lang="en-US" sz="2400" i="1" dirty="0"/>
              <a:t>homeless</a:t>
            </a:r>
            <a:r>
              <a:rPr lang="en-US" sz="2400" dirty="0"/>
              <a:t> used by 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Ensures that children and youth experiencing homelessness have immediate and equal access to public education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Provides for educational access, stability, and support to promote school </a:t>
            </a:r>
            <a:r>
              <a:rPr lang="en-US" sz="2400" dirty="0" smtClean="0"/>
              <a:t>success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Needed to address </a:t>
            </a:r>
            <a:r>
              <a:rPr lang="en-US" sz="2400" dirty="0"/>
              <a:t>the unique barriers faced by many homeless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Every school district must designate </a:t>
            </a:r>
            <a:r>
              <a:rPr lang="en-US" dirty="0" smtClean="0"/>
              <a:t>an appropriate staff person to serve as the local homeless education liaison; may be the coordinator for other federal programs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Local </a:t>
            </a:r>
            <a:r>
              <a:rPr lang="en-US" dirty="0"/>
              <a:t>liaisons serve as the key homeless education contact for the school district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Local liaisons play a critical role in the implementation of the McKinney-Vento </a:t>
            </a:r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 Liaisons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 Liaison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/>
              <a:t>Identifying homeless children and youth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/>
              <a:t>Ensuring that homeless students can enroll immediately and participate fully in school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Informing </a:t>
            </a:r>
            <a:r>
              <a:rPr lang="en-US" dirty="0">
                <a:cs typeface="Times New Roman" pitchFamily="18" charset="0"/>
              </a:rPr>
              <a:t>parents, guardians, </a:t>
            </a:r>
            <a:r>
              <a:rPr lang="en-US" dirty="0" smtClean="0">
                <a:cs typeface="Times New Roman" pitchFamily="18" charset="0"/>
              </a:rPr>
              <a:t>and youth </a:t>
            </a:r>
            <a:r>
              <a:rPr lang="en-US" dirty="0">
                <a:cs typeface="Times New Roman" pitchFamily="18" charset="0"/>
              </a:rPr>
              <a:t>of educational </a:t>
            </a:r>
            <a:r>
              <a:rPr lang="en-US" dirty="0" smtClean="0">
                <a:cs typeface="Times New Roman" pitchFamily="18" charset="0"/>
              </a:rPr>
              <a:t>rights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Ensuring </a:t>
            </a:r>
            <a:r>
              <a:rPr lang="en-US" dirty="0">
                <a:cs typeface="Times New Roman" pitchFamily="18" charset="0"/>
              </a:rPr>
              <a:t>the public posting of educational rights throughout the school district and </a:t>
            </a:r>
            <a:r>
              <a:rPr lang="en-US" dirty="0" smtClean="0">
                <a:cs typeface="Times New Roman" pitchFamily="18" charset="0"/>
              </a:rPr>
              <a:t>community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Local Liaison Responsibilities (pt.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64475" cy="48466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Ensuring </a:t>
            </a:r>
            <a:r>
              <a:rPr lang="en-US" dirty="0">
                <a:cs typeface="Times New Roman" pitchFamily="18" charset="0"/>
              </a:rPr>
              <a:t>that disputes are resolved promptly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>
                <a:cs typeface="Times New Roman" pitchFamily="18" charset="0"/>
              </a:rPr>
              <a:t>Supporting unaccompanied homeless youth in school selection and dispute resolution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Collaborating </a:t>
            </a:r>
            <a:r>
              <a:rPr lang="en-US" dirty="0">
                <a:cs typeface="Times New Roman" pitchFamily="18" charset="0"/>
              </a:rPr>
              <a:t>with other district programs and community </a:t>
            </a:r>
            <a:r>
              <a:rPr lang="en-US" dirty="0" smtClean="0">
                <a:cs typeface="Times New Roman" pitchFamily="18" charset="0"/>
              </a:rPr>
              <a:t>agencies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/>
              <a:t>Linking </a:t>
            </a:r>
            <a:r>
              <a:rPr lang="en-US" dirty="0"/>
              <a:t>homeless students with other </a:t>
            </a:r>
            <a:r>
              <a:rPr lang="en-US" dirty="0" smtClean="0"/>
              <a:t>services</a:t>
            </a:r>
            <a:r>
              <a:rPr lang="en-US" dirty="0"/>
              <a:t>, as </a:t>
            </a:r>
            <a:r>
              <a:rPr lang="en-US" dirty="0" smtClean="0"/>
              <a:t>needed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McKinney-Vento Eligibility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Children or youth who </a:t>
            </a:r>
            <a:r>
              <a:rPr lang="en-US" b="1" dirty="0"/>
              <a:t>lack a fixed, regular, and adequate nighttime residence</a:t>
            </a:r>
            <a:r>
              <a:rPr lang="en-US" dirty="0"/>
              <a:t>, </a:t>
            </a:r>
            <a:r>
              <a:rPr lang="en-US" dirty="0" smtClean="0"/>
              <a:t>including: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Sharing </a:t>
            </a:r>
            <a:r>
              <a:rPr lang="en-US" dirty="0"/>
              <a:t>the housing of other persons due to loss of housing, economic hardship, or a similar </a:t>
            </a:r>
            <a:r>
              <a:rPr lang="en-US" dirty="0" smtClean="0"/>
              <a:t>reason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Living </a:t>
            </a:r>
            <a:r>
              <a:rPr lang="en-US" dirty="0"/>
              <a:t>in motels, hotels, trailer parks, or camping grounds due to the lack of alternative adequate </a:t>
            </a:r>
            <a:r>
              <a:rPr lang="en-US" dirty="0" smtClean="0"/>
              <a:t>accommodations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Living </a:t>
            </a:r>
            <a:r>
              <a:rPr lang="en-US" dirty="0"/>
              <a:t>in emergency or transitional </a:t>
            </a:r>
            <a:r>
              <a:rPr lang="en-US" dirty="0" smtClean="0"/>
              <a:t>shelters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20&quot;&gt;&lt;object type=&quot;3&quot; unique_id=&quot;20240&quot;&gt;&lt;property id=&quot;20148&quot; value=&quot;5&quot;/&gt;&lt;property id=&quot;20300&quot; value=&quot;Slide 2 - &amp;quot;McKinney-Vento 101:&amp;#x0D;&amp;#x0A;School Access and Stability under the McKinney-Vento Act&amp;quot;&quot;/&gt;&lt;property id=&quot;20307&quot; value=&quot;256&quot;/&gt;&lt;/object&gt;&lt;object type=&quot;3&quot; unique_id=&quot;25187&quot;&gt;&lt;property id=&quot;20148&quot; value=&quot;5&quot;/&gt;&lt;property id=&quot;20300&quot; value=&quot;Slide 37 - &amp;quot;What do you think?&amp;quot;&quot;/&gt;&lt;property id=&quot;20307&quot; value=&quot;267&quot;/&gt;&lt;/object&gt;&lt;object type=&quot;3&quot; unique_id=&quot;25477&quot;&gt;&lt;property id=&quot;20148&quot; value=&quot;5&quot;/&gt;&lt;property id=&quot;20300&quot; value=&quot;Slide 1 - &amp;quot;Get to Know NCHE&amp;quot;&quot;/&gt;&lt;property id=&quot;20307&quot; value=&quot;269&quot;/&gt;&lt;/object&gt;&lt;object type=&quot;3&quot; unique_id=&quot;25478&quot;&gt;&lt;property id=&quot;20148&quot; value=&quot;5&quot;/&gt;&lt;property id=&quot;20300&quot; value=&quot;Slide 3 - &amp;quot;Hiding the Control Panel&amp;quot;&quot;/&gt;&lt;property id=&quot;20307&quot; value=&quot;270&quot;/&gt;&lt;/object&gt;&lt;object type=&quot;3&quot; unique_id=&quot;25479&quot;&gt;&lt;property id=&quot;20148&quot; value=&quot;5&quot;/&gt;&lt;property id=&quot;20300&quot; value=&quot;Slide 4 - &amp;quot;Showing the Control Panel&amp;quot;&quot;/&gt;&lt;property id=&quot;20307&quot; value=&quot;271&quot;/&gt;&lt;/object&gt;&lt;object type=&quot;3&quot; unique_id=&quot;25480&quot;&gt;&lt;property id=&quot;20148&quot; value=&quot;5&quot;/&gt;&lt;property id=&quot;20300&quot; value=&quot;Slide 5 - &amp;quot;Using the Questions Pane&amp;quot;&quot;/&gt;&lt;property id=&quot;20307&quot; value=&quot;272&quot;/&gt;&lt;/object&gt;&lt;object type=&quot;3&quot; unique_id=&quot;25481&quot;&gt;&lt;property id=&quot;20148&quot; value=&quot;5&quot;/&gt;&lt;property id=&quot;20300&quot; value=&quot;Slide 6 - &amp;quot;Raising Your Hand&amp;quot;&quot;/&gt;&lt;property id=&quot;20307&quot; value=&quot;273&quot;/&gt;&lt;/object&gt;&lt;object type=&quot;3&quot; unique_id=&quot;25482&quot;&gt;&lt;property id=&quot;20148&quot; value=&quot;5&quot;/&gt;&lt;property id=&quot;20300&quot; value=&quot;Slide 7 - &amp;quot;Questions&amp;quot;&quot;/&gt;&lt;property id=&quot;20307&quot; value=&quot;274&quot;/&gt;&lt;/object&gt;&lt;object type=&quot;3&quot; unique_id=&quot;25483&quot;&gt;&lt;property id=&quot;20148&quot; value=&quot;5&quot;/&gt;&lt;property id=&quot;20300&quot; value=&quot;Slide 10 - &amp;quot;Today’s Goals&amp;quot;&quot;/&gt;&lt;property id=&quot;20307&quot; value=&quot;275&quot;/&gt;&lt;/object&gt;&lt;object type=&quot;3&quot; unique_id=&quot;25485&quot;&gt;&lt;property id=&quot;20148&quot; value=&quot;5&quot;/&gt;&lt;property id=&quot;20300&quot; value=&quot;Slide 13 - &amp;quot;Local Liaisons&amp;quot;&quot;/&gt;&lt;property id=&quot;20307&quot; value=&quot;277&quot;/&gt;&lt;/object&gt;&lt;object type=&quot;3&quot; unique_id=&quot;25486&quot;&gt;&lt;property id=&quot;20148&quot; value=&quot;5&quot;/&gt;&lt;property id=&quot;20300&quot; value=&quot;Slide 14 - &amp;quot;Local Liaison Responsibilities&amp;quot;&quot;/&gt;&lt;property id=&quot;20307&quot; value=&quot;278&quot;/&gt;&lt;/object&gt;&lt;object type=&quot;3&quot; unique_id=&quot;25487&quot;&gt;&lt;property id=&quot;20148&quot; value=&quot;5&quot;/&gt;&lt;property id=&quot;20300&quot; value=&quot;Slide 16 - &amp;quot;McKinney-Vento Eligibility&amp;quot;&quot;/&gt;&lt;property id=&quot;20307&quot; value=&quot;279&quot;/&gt;&lt;/object&gt;&lt;object type=&quot;3&quot; unique_id=&quot;25489&quot;&gt;&lt;property id=&quot;20148&quot; value=&quot;5&quot;/&gt;&lt;property id=&quot;20300&quot; value=&quot;Slide 21 - &amp;quot;Important Eligibility Considerations&amp;quot;&quot;/&gt;&lt;property id=&quot;20307&quot; value=&quot;281&quot;/&gt;&lt;/object&gt;&lt;object type=&quot;3&quot; unique_id=&quot;25494&quot;&gt;&lt;property id=&quot;20148&quot; value=&quot;5&quot;/&gt;&lt;property id=&quot;20300&quot; value=&quot;Slide 19 - &amp;quot;Shared Housing&amp;quot;&quot;/&gt;&lt;property id=&quot;20307&quot; value=&quot;286&quot;/&gt;&lt;/object&gt;&lt;object type=&quot;3&quot; unique_id=&quot;25497&quot;&gt;&lt;property id=&quot;20148&quot; value=&quot;5&quot;/&gt;&lt;property id=&quot;20300&quot; value=&quot;Slide 24 - &amp;quot;School Selection&amp;quot;&quot;/&gt;&lt;property id=&quot;20307&quot; value=&quot;289&quot;/&gt;&lt;/object&gt;&lt;object type=&quot;3&quot; unique_id=&quot;25498&quot;&gt;&lt;property id=&quot;20148&quot; value=&quot;5&quot;/&gt;&lt;property id=&quot;20300&quot; value=&quot;Slide 25 - &amp;quot;School Selection&amp;quot;&quot;/&gt;&lt;property id=&quot;20307&quot; value=&quot;290&quot;/&gt;&lt;/object&gt;&lt;object type=&quot;3&quot; unique_id=&quot;25499&quot;&gt;&lt;property id=&quot;20148&quot; value=&quot;5&quot;/&gt;&lt;property id=&quot;20300&quot; value=&quot;Slide 26 - &amp;quot;Feasibility&amp;quot;&quot;/&gt;&lt;property id=&quot;20307&quot; value=&quot;291&quot;/&gt;&lt;/object&gt;&lt;object type=&quot;3&quot; unique_id=&quot;25500&quot;&gt;&lt;property id=&quot;20148&quot; value=&quot;5&quot;/&gt;&lt;property id=&quot;20300&quot; value=&quot;Slide 27 - &amp;quot;Feasibility&amp;quot;&quot;/&gt;&lt;property id=&quot;20307&quot; value=&quot;292&quot;/&gt;&lt;/object&gt;&lt;object type=&quot;3&quot; unique_id=&quot;25501&quot;&gt;&lt;property id=&quot;20148&quot; value=&quot;5&quot;/&gt;&lt;property id=&quot;20300&quot; value=&quot;Slide 29 - &amp;quot;What do you think?&amp;quot;&quot;/&gt;&lt;property id=&quot;20307&quot; value=&quot;293&quot;/&gt;&lt;/object&gt;&lt;object type=&quot;3&quot; unique_id=&quot;25502&quot;&gt;&lt;property id=&quot;20148&quot; value=&quot;5&quot;/&gt;&lt;property id=&quot;20300&quot; value=&quot;Slide 31 - &amp;quot;Enrollment&amp;quot;&quot;/&gt;&lt;property id=&quot;20307&quot; value=&quot;294&quot;/&gt;&lt;/object&gt;&lt;object type=&quot;3&quot; unique_id=&quot;25503&quot;&gt;&lt;property id=&quot;20148&quot; value=&quot;5&quot;/&gt;&lt;property id=&quot;20300&quot; value=&quot;Slide 32 - &amp;quot;Enrollment&amp;quot;&quot;/&gt;&lt;property id=&quot;20307&quot; value=&quot;295&quot;/&gt;&lt;/object&gt;&lt;object type=&quot;3&quot; unique_id=&quot;25504&quot;&gt;&lt;property id=&quot;20148&quot; value=&quot;5&quot;/&gt;&lt;property id=&quot;20300&quot; value=&quot;Slide 33 - &amp;quot;Transportation&amp;quot;&quot;/&gt;&lt;property id=&quot;20307&quot; value=&quot;296&quot;/&gt;&lt;/object&gt;&lt;object type=&quot;3&quot; unique_id=&quot;25505&quot;&gt;&lt;property id=&quot;20148&quot; value=&quot;5&quot;/&gt;&lt;property id=&quot;20300&quot; value=&quot;Slide 36 - &amp;quot;Comparable Transportation&amp;quot;&quot;/&gt;&lt;property id=&quot;20307&quot; value=&quot;297&quot;/&gt;&lt;/object&gt;&lt;object type=&quot;3&quot; unique_id=&quot;25924&quot;&gt;&lt;property id=&quot;20148&quot; value=&quot;5&quot;/&gt;&lt;property id=&quot;20300&quot; value=&quot;Slide 11 - &amp;quot;The McKinney-Vento Act&amp;quot;&quot;/&gt;&lt;property id=&quot;20307&quot; value=&quot;300&quot;/&gt;&lt;/object&gt;&lt;object type=&quot;3&quot; unique_id=&quot;25926&quot;&gt;&lt;property id=&quot;20148&quot; value=&quot;5&quot;/&gt;&lt;property id=&quot;20300&quot; value=&quot;Slide 15 - &amp;quot;Local Liaison Responsibilities&amp;quot;&quot;/&gt;&lt;property id=&quot;20307&quot; value=&quot;299&quot;/&gt;&lt;/object&gt;&lt;object type=&quot;3&quot; unique_id=&quot;26169&quot;&gt;&lt;property id=&quot;20148&quot; value=&quot;5&quot;/&gt;&lt;property id=&quot;20300&quot; value=&quot;Slide 12 - &amp;quot;The McKinney-Vento Act&amp;quot;&quot;/&gt;&lt;property id=&quot;20307&quot; value=&quot;301&quot;/&gt;&lt;/object&gt;&lt;object type=&quot;3&quot; unique_id=&quot;26370&quot;&gt;&lt;property id=&quot;20148&quot; value=&quot;5&quot;/&gt;&lt;property id=&quot;20300&quot; value=&quot;Slide 17 - &amp;quot;McKinney-Vento Eligibility&amp;quot;&quot;/&gt;&lt;property id=&quot;20307&quot; value=&quot;302&quot;/&gt;&lt;/object&gt;&lt;object type=&quot;3&quot; unique_id=&quot;26372&quot;&gt;&lt;property id=&quot;20148&quot; value=&quot;5&quot;/&gt;&lt;property id=&quot;20300&quot; value=&quot;Slide 18 - &amp;quot;Fixed, Regular, and Adequate&amp;quot;&quot;/&gt;&lt;property id=&quot;20307&quot; value=&quot;304&quot;/&gt;&lt;/object&gt;&lt;object type=&quot;3&quot; unique_id=&quot;26689&quot;&gt;&lt;property id=&quot;20148&quot; value=&quot;5&quot;/&gt;&lt;property id=&quot;20300&quot; value=&quot;Slide 20 - &amp;quot;National Data&amp;quot;&quot;/&gt;&lt;property id=&quot;20307&quot; value=&quot;307&quot;/&gt;&lt;/object&gt;&lt;object type=&quot;3&quot; unique_id=&quot;26968&quot;&gt;&lt;property id=&quot;20148&quot; value=&quot;5&quot;/&gt;&lt;property id=&quot;20300&quot; value=&quot;Slide 22 - &amp;quot;What do you think?&amp;quot;&quot;/&gt;&lt;property id=&quot;20307&quot; value=&quot;308&quot;/&gt;&lt;/object&gt;&lt;object type=&quot;3&quot; unique_id=&quot;27300&quot;&gt;&lt;property id=&quot;20148&quot; value=&quot;5&quot;/&gt;&lt;property id=&quot;20300&quot; value=&quot;Slide 35 - &amp;quot;School of Origin Transportation&amp;quot;&quot;/&gt;&lt;property id=&quot;20307&quot; value=&quot;309&quot;/&gt;&lt;/object&gt;&lt;object type=&quot;3&quot; unique_id=&quot;27403&quot;&gt;&lt;property id=&quot;20148&quot; value=&quot;5&quot;/&gt;&lt;property id=&quot;20300&quot; value=&quot;Slide 43 - &amp;quot;NCHE Homeless Liaison Toolkit&amp;quot;&quot;/&gt;&lt;property id=&quot;20307&quot; value=&quot;310&quot;/&gt;&lt;/object&gt;&lt;object type=&quot;3&quot; unique_id=&quot;27440&quot;&gt;&lt;property id=&quot;20148&quot; value=&quot;5&quot;/&gt;&lt;property id=&quot;20300&quot; value=&quot;Slide 34 - &amp;quot;Transportation&amp;quot;&quot;/&gt;&lt;property id=&quot;20307&quot; value=&quot;311&quot;/&gt;&lt;/object&gt;&lt;object type=&quot;3&quot; unique_id=&quot;37198&quot;&gt;&lt;property id=&quot;20148&quot; value=&quot;5&quot;/&gt;&lt;property id=&quot;20300&quot; value=&quot;Slide 38 - &amp;quot;Dispute Resolution&amp;quot;&quot;/&gt;&lt;property id=&quot;20307&quot; value=&quot;312&quot;/&gt;&lt;/object&gt;&lt;object type=&quot;3&quot; unique_id=&quot;37199&quot;&gt;&lt;property id=&quot;20148&quot; value=&quot;5&quot;/&gt;&lt;property id=&quot;20300&quot; value=&quot;Slide 39 - &amp;quot;Dispute Resolution&amp;quot;&quot;/&gt;&lt;property id=&quot;20307&quot; value=&quot;313&quot;/&gt;&lt;/object&gt;&lt;object type=&quot;3&quot; unique_id=&quot;37200&quot;&gt;&lt;property id=&quot;20148&quot; value=&quot;5&quot;/&gt;&lt;property id=&quot;20300&quot; value=&quot;Slide 40 - &amp;quot;Dispute Resolution&amp;quot;&quot;/&gt;&lt;property id=&quot;20307&quot; value=&quot;314&quot;/&gt;&lt;/object&gt;&lt;object type=&quot;3&quot; unique_id=&quot;37201&quot;&gt;&lt;property id=&quot;20148&quot; value=&quot;5&quot;/&gt;&lt;property id=&quot;20300&quot; value=&quot;Slide 42 - &amp;quot;Final questions?&amp;quot;&quot;/&gt;&lt;property id=&quot;20307&quot; value=&quot;316&quot;/&gt;&lt;/object&gt;&lt;object type=&quot;3&quot; unique_id=&quot;37323&quot;&gt;&lt;property id=&quot;20148&quot; value=&quot;5&quot;/&gt;&lt;property id=&quot;20300&quot; value=&quot;Slide 23 - &amp;quot;Questions?&amp;quot;&quot;/&gt;&lt;property id=&quot;20307&quot; value=&quot;317&quot;/&gt;&lt;/object&gt;&lt;object type=&quot;3&quot; unique_id=&quot;37324&quot;&gt;&lt;property id=&quot;20148&quot; value=&quot;5&quot;/&gt;&lt;property id=&quot;20300&quot; value=&quot;Slide 30 - &amp;quot;Questions?&amp;quot;&quot;/&gt;&lt;property id=&quot;20307&quot; value=&quot;318&quot;/&gt;&lt;/object&gt;&lt;object type=&quot;3&quot; unique_id=&quot;37801&quot;&gt;&lt;property id=&quot;20148&quot; value=&quot;5&quot;/&gt;&lt;property id=&quot;20300&quot; value=&quot;Slide 44 - &amp;quot;Thanks for Joining Us!&amp;quot;&quot;/&gt;&lt;property id=&quot;20307&quot; value=&quot;321&quot;/&gt;&lt;/object&gt;&lt;object type=&quot;3&quot; unique_id=&quot;38245&quot;&gt;&lt;property id=&quot;20148&quot; value=&quot;5&quot;/&gt;&lt;property id=&quot;20300&quot; value=&quot;Slide 8 - &amp;quot;Additional Information Feature&amp;quot;&quot;/&gt;&lt;property id=&quot;20307&quot; value=&quot;323&quot;/&gt;&lt;/object&gt;&lt;object type=&quot;3&quot; unique_id=&quot;38787&quot;&gt;&lt;property id=&quot;20148&quot; value=&quot;5&quot;/&gt;&lt;property id=&quot;20300&quot; value=&quot;Slide 28 - &amp;quot;School Selection&amp;quot;&quot;/&gt;&lt;property id=&quot;20307&quot; value=&quot;324&quot;/&gt;&lt;/object&gt;&lt;object type=&quot;3&quot; unique_id=&quot;39074&quot;&gt;&lt;property id=&quot;20148&quot; value=&quot;5&quot;/&gt;&lt;property id=&quot;20300&quot; value=&quot;Slide 41 - &amp;quot;What do you think?&amp;quot;&quot;/&gt;&lt;property id=&quot;20307&quot; value=&quot;327&quot;/&gt;&lt;/object&gt;&lt;object type=&quot;3&quot; unique_id=&quot;39453&quot;&gt;&lt;property id=&quot;20148&quot; value=&quot;5&quot;/&gt;&lt;property id=&quot;20300&quot; value=&quot;Slide 9 - &amp;quot;Meet Your Presenters&amp;quot;&quot;/&gt;&lt;property id=&quot;20307&quot; value=&quot;329&quot;/&gt;&lt;/object&gt;&lt;/object&gt;&lt;object type=&quot;8&quot; unique_id=&quot;1002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617820E-7CDA-4897-A53B-84118F392BC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FC9A2E5-E64F-4941-8E64-362076DE55D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FC9A2E5-E64F-4941-8E64-362076DE55D1}"/>
</p:tagLst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F0578"/>
      </a:hlink>
      <a:folHlink>
        <a:srgbClr val="5A69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13439</TotalTime>
  <Words>1844</Words>
  <Application>Microsoft Office PowerPoint</Application>
  <PresentationFormat>On-screen Show (4:3)</PresentationFormat>
  <Paragraphs>214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Calisto MT</vt:lpstr>
      <vt:lpstr>Calisto MT bold</vt:lpstr>
      <vt:lpstr>Century Gothic</vt:lpstr>
      <vt:lpstr>Century Schoolbook</vt:lpstr>
      <vt:lpstr>Keep Calm</vt:lpstr>
      <vt:lpstr>Times New Roman</vt:lpstr>
      <vt:lpstr>Office Theme</vt:lpstr>
      <vt:lpstr>Microsoft Excel Chart</vt:lpstr>
      <vt:lpstr>McKinney-Vento 101: School Access and Stability under the McKinney-Vento Act</vt:lpstr>
      <vt:lpstr>Get to Know NCHE…</vt:lpstr>
      <vt:lpstr>Additional Information Feature</vt:lpstr>
      <vt:lpstr>Today’s Goals</vt:lpstr>
      <vt:lpstr>The McKinney-Vento Act</vt:lpstr>
      <vt:lpstr>Local Liaisons</vt:lpstr>
      <vt:lpstr>Local Liaison Responsibilities</vt:lpstr>
      <vt:lpstr>Local Liaison Responsibilities (pt. 2)</vt:lpstr>
      <vt:lpstr>McKinney-Vento Eligibility</vt:lpstr>
      <vt:lpstr>McKinney-Vento Eligibility (pt. 2)</vt:lpstr>
      <vt:lpstr>Fixed, Regular, and Adequate</vt:lpstr>
      <vt:lpstr>Shared Housing</vt:lpstr>
      <vt:lpstr>Important Eligibility Considerations</vt:lpstr>
      <vt:lpstr>School Selection</vt:lpstr>
      <vt:lpstr>School Selection  </vt:lpstr>
      <vt:lpstr>Feasibility</vt:lpstr>
      <vt:lpstr>Feasibility </vt:lpstr>
      <vt:lpstr>School Selection </vt:lpstr>
      <vt:lpstr>Enrollment</vt:lpstr>
      <vt:lpstr>Enrollment </vt:lpstr>
      <vt:lpstr>Transportation</vt:lpstr>
      <vt:lpstr>School of Origin Transportation</vt:lpstr>
      <vt:lpstr>Transportation </vt:lpstr>
      <vt:lpstr>Dispute Resolution</vt:lpstr>
      <vt:lpstr>Dispute Resolution </vt:lpstr>
      <vt:lpstr>Dispute Resolution  </vt:lpstr>
      <vt:lpstr>NCHE Homeless Liaison Toolkit</vt:lpstr>
    </vt:vector>
  </TitlesOfParts>
  <Company>UNC Greensboro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McKinney-Vento 101</dc:title>
  <dc:creator>CDUKES</dc:creator>
  <cp:lastModifiedBy>Barsy, Eli H (EED)</cp:lastModifiedBy>
  <cp:revision>396</cp:revision>
  <cp:lastPrinted>2013-12-04T17:59:24Z</cp:lastPrinted>
  <dcterms:created xsi:type="dcterms:W3CDTF">2013-09-10T14:02:55Z</dcterms:created>
  <dcterms:modified xsi:type="dcterms:W3CDTF">2019-05-15T17:45:25Z</dcterms:modified>
</cp:coreProperties>
</file>