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6" r:id="rId2"/>
    <p:sldId id="258" r:id="rId3"/>
    <p:sldId id="257" r:id="rId4"/>
    <p:sldId id="264" r:id="rId5"/>
    <p:sldId id="265" r:id="rId6"/>
    <p:sldId id="259" r:id="rId7"/>
    <p:sldId id="260" r:id="rId8"/>
    <p:sldId id="261" r:id="rId9"/>
    <p:sldId id="263" r:id="rId10"/>
    <p:sldId id="266" r:id="rId11"/>
    <p:sldId id="26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022" autoAdjust="0"/>
  </p:normalViewPr>
  <p:slideViewPr>
    <p:cSldViewPr>
      <p:cViewPr varScale="1">
        <p:scale>
          <a:sx n="75" d="100"/>
          <a:sy n="75" d="100"/>
        </p:scale>
        <p:origin x="26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4400EAE-05CD-4B87-9FCA-FCD8FDDD7F7F}" type="datetimeFigureOut">
              <a:rPr lang="en-US" smtClean="0"/>
              <a:t>12/6/2017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D879B38-EE66-476A-A405-D28CA4F069EE}" type="slidenum">
              <a:rPr lang="en-US" smtClean="0"/>
              <a:t>‹#›</a:t>
            </a:fld>
            <a:endParaRPr lang="en-US"/>
          </a:p>
        </p:txBody>
      </p:sp>
    </p:spTree>
    <p:extLst>
      <p:ext uri="{BB962C8B-B14F-4D97-AF65-F5344CB8AC3E}">
        <p14:creationId xmlns:p14="http://schemas.microsoft.com/office/powerpoint/2010/main" val="861330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43D4AC5-2346-4153-A0DB-CE9EA1B3391F}" type="datetimeFigureOut">
              <a:rPr lang="en-US" smtClean="0"/>
              <a:t>12/6/2017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B58F950-EB68-4EBD-8150-FDCF88FFF98D}" type="slidenum">
              <a:rPr lang="en-US" smtClean="0"/>
              <a:t>‹#›</a:t>
            </a:fld>
            <a:endParaRPr lang="en-US"/>
          </a:p>
        </p:txBody>
      </p:sp>
    </p:spTree>
    <p:extLst>
      <p:ext uri="{BB962C8B-B14F-4D97-AF65-F5344CB8AC3E}">
        <p14:creationId xmlns:p14="http://schemas.microsoft.com/office/powerpoint/2010/main" val="87048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you have had the pleasure</a:t>
            </a:r>
            <a:r>
              <a:rPr lang="en-US" baseline="0" dirty="0" smtClean="0"/>
              <a:t> of enjoying several webinars and trainings on the </a:t>
            </a:r>
            <a:r>
              <a:rPr lang="en-US" baseline="0" dirty="0" err="1" smtClean="0"/>
              <a:t>HealthierUS</a:t>
            </a:r>
            <a:r>
              <a:rPr lang="en-US" baseline="0" dirty="0" smtClean="0"/>
              <a:t> School Challenge already, but we will be discussing it again today. As many of you know, The </a:t>
            </a:r>
            <a:r>
              <a:rPr lang="en-US" baseline="0" dirty="0" err="1" smtClean="0"/>
              <a:t>HealthierUS</a:t>
            </a:r>
            <a:r>
              <a:rPr lang="en-US" baseline="0" dirty="0" smtClean="0"/>
              <a:t> School Challenge is a voluntary initiative established in 2004 to recognize schools participating in the NSLP and SBP that have created healthier school environments through promotion of nutrition and physical activity. </a:t>
            </a:r>
          </a:p>
          <a:p>
            <a:endParaRPr lang="en-US" baseline="0" dirty="0" smtClean="0"/>
          </a:p>
          <a:p>
            <a:r>
              <a:rPr lang="en-US" baseline="0" dirty="0" smtClean="0"/>
              <a:t>All of us work with children, and we know that childhood obesity has become a national concern. Children are now developing diseases, such as Type II Diabetes and Hypertension, that in previous years were seen only in obese or overweight adults. While there are many contributing factors, an increased consumption of calories and a decrease in physical activity are the major contributors. Schools can provide an excellent opportunity to influence children’s health habits, and this is something that has been recognized nationally. USDA has set the wheels in motion to decrease this epidemic through new NSLP and SBP meal patterns, increased Wellness Policy requirements, and by heavily promoting initiatives such as the </a:t>
            </a:r>
            <a:r>
              <a:rPr lang="en-US" baseline="0" dirty="0" err="1" smtClean="0"/>
              <a:t>HealthierUS</a:t>
            </a:r>
            <a:r>
              <a:rPr lang="en-US" baseline="0" dirty="0" smtClean="0"/>
              <a:t> School Challenge. </a:t>
            </a:r>
          </a:p>
          <a:p>
            <a:endParaRPr lang="en-US" baseline="0" dirty="0" smtClean="0"/>
          </a:p>
          <a:p>
            <a:r>
              <a:rPr lang="en-US" baseline="0" dirty="0" smtClean="0"/>
              <a:t>We Student Nutrition professionals have the opportunity to help children of all ages develop lifetime health habits. We put in countless hours of hard work each day to ensure that hungry children receive nutritious, well-balanced meals. You have all worked tirelessly to implement the new meal pattern requirements, and you all deserve to be heavily recognized for your commitment to bettering the lives of children. Through the </a:t>
            </a:r>
            <a:r>
              <a:rPr lang="en-US" baseline="0" dirty="0" err="1" smtClean="0"/>
              <a:t>HealthierUS</a:t>
            </a:r>
            <a:r>
              <a:rPr lang="en-US" baseline="0" dirty="0" smtClean="0"/>
              <a:t> School Challenge you can all receive your well-deserved recognition. Todays HUSSC presentation will focus on meeting the challenge requirements for the different award levels, which many of you most likely are in some way or another, and applying for the HUSSC certification in order to receive recognition and a monetary incentive!</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1</a:t>
            </a:fld>
            <a:endParaRPr lang="en-US"/>
          </a:p>
        </p:txBody>
      </p:sp>
    </p:spTree>
    <p:extLst>
      <p:ext uri="{BB962C8B-B14F-4D97-AF65-F5344CB8AC3E}">
        <p14:creationId xmlns:p14="http://schemas.microsoft.com/office/powerpoint/2010/main" val="107882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snapshot of the Alaska</a:t>
            </a:r>
            <a:r>
              <a:rPr lang="en-US" baseline="0" dirty="0" smtClean="0"/>
              <a:t> Child Nutrition HUSSC Webpage. It has links to various HUSSC resources and information., as well as </a:t>
            </a:r>
            <a:r>
              <a:rPr lang="en-US" baseline="0" dirty="0" err="1" smtClean="0"/>
              <a:t>fac</a:t>
            </a:r>
            <a:r>
              <a:rPr lang="en-US" baseline="0" dirty="0" smtClean="0"/>
              <a:t> sheets, the application material, the HUSSC checklist, and State Agency </a:t>
            </a:r>
            <a:r>
              <a:rPr lang="en-US" baseline="0" dirty="0" err="1" smtClean="0"/>
              <a:t>PowerPoints</a:t>
            </a:r>
            <a:r>
              <a:rPr lang="en-US" baseline="0" dirty="0" smtClean="0"/>
              <a:t>.</a:t>
            </a:r>
          </a:p>
          <a:p>
            <a:endParaRPr lang="en-US" baseline="0" dirty="0" smtClean="0"/>
          </a:p>
          <a:p>
            <a:r>
              <a:rPr lang="en-US" baseline="0" dirty="0" smtClean="0"/>
              <a:t>We will also begin doing monthly HUSSC webinars in the coming months, so keep your eyes peeled for announcements. </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10</a:t>
            </a:fld>
            <a:endParaRPr lang="en-US"/>
          </a:p>
        </p:txBody>
      </p:sp>
    </p:spTree>
    <p:extLst>
      <p:ext uri="{BB962C8B-B14F-4D97-AF65-F5344CB8AC3E}">
        <p14:creationId xmlns:p14="http://schemas.microsoft.com/office/powerpoint/2010/main" val="3972522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I just want to reiterate that</a:t>
            </a:r>
            <a:r>
              <a:rPr lang="en-US" baseline="0" dirty="0" smtClean="0"/>
              <a:t> all of you have worked so hard to get your menus in compliance and to create healthier environments for the children you serve on a daily basis. You’ve come so far, and worked so hard and I think it’s important that this hard work not go unrecognized. I can assure quite a few of you that you’re already meeting, or very close to meeting the HUSSC criteria for at least bronze level. If you’ve made it this far, why not become certified as a HUSSC school and receive the recognition you deserve!</a:t>
            </a:r>
          </a:p>
          <a:p>
            <a:endParaRPr lang="en-US" baseline="0" dirty="0" smtClean="0"/>
          </a:p>
          <a:p>
            <a:r>
              <a:rPr lang="en-US" baseline="0" dirty="0" smtClean="0"/>
              <a:t>We are available for technical assistance and really encourage all of you to become certified under the HUSSC criteria. </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11</a:t>
            </a:fld>
            <a:endParaRPr lang="en-US"/>
          </a:p>
        </p:txBody>
      </p:sp>
    </p:spTree>
    <p:extLst>
      <p:ext uri="{BB962C8B-B14F-4D97-AF65-F5344CB8AC3E}">
        <p14:creationId xmlns:p14="http://schemas.microsoft.com/office/powerpoint/2010/main" val="2384261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HUSSC</a:t>
            </a:r>
            <a:r>
              <a:rPr lang="en-US" baseline="0" dirty="0" smtClean="0"/>
              <a:t> criteria is specific for 4 levels of recognition:</a:t>
            </a:r>
          </a:p>
          <a:p>
            <a:endParaRPr lang="en-US" baseline="0" dirty="0" smtClean="0"/>
          </a:p>
          <a:p>
            <a:pPr marL="228600" indent="-228600">
              <a:buAutoNum type="arabicPeriod"/>
            </a:pPr>
            <a:r>
              <a:rPr lang="en-US" baseline="0" dirty="0" smtClean="0"/>
              <a:t>Bronze</a:t>
            </a:r>
          </a:p>
          <a:p>
            <a:pPr marL="228600" indent="-228600">
              <a:buAutoNum type="arabicPeriod"/>
            </a:pPr>
            <a:r>
              <a:rPr lang="en-US" baseline="0" dirty="0" smtClean="0"/>
              <a:t>Silver</a:t>
            </a:r>
          </a:p>
          <a:p>
            <a:pPr marL="228600" indent="-228600">
              <a:buAutoNum type="arabicPeriod"/>
            </a:pPr>
            <a:r>
              <a:rPr lang="en-US" baseline="0" dirty="0" smtClean="0"/>
              <a:t>Gold</a:t>
            </a:r>
          </a:p>
          <a:p>
            <a:pPr marL="228600" indent="-228600">
              <a:buAutoNum type="arabicPeriod"/>
            </a:pPr>
            <a:r>
              <a:rPr lang="en-US" baseline="0" dirty="0" smtClean="0"/>
              <a:t>Gold Award of Distinction</a:t>
            </a:r>
          </a:p>
          <a:p>
            <a:pPr marL="228600" indent="-228600">
              <a:buAutoNum type="arabicPeriod"/>
            </a:pPr>
            <a:endParaRPr lang="en-US" baseline="0" dirty="0" smtClean="0"/>
          </a:p>
          <a:p>
            <a:pPr marL="0" indent="0">
              <a:buNone/>
            </a:pPr>
            <a:r>
              <a:rPr lang="en-US" baseline="0" dirty="0" smtClean="0"/>
              <a:t>Each school applies for HUSSC certification at a certain award level, either bronze, silver, gold, or gold award of distinction. Of course, each award level becomes increasingly more difficult to meet. With the implementation of the new meal patterns and increased program requirements, many schools are already meeting at least the bronze criteria in elementary schools. We will not go into depth about specific criteria for each award level, but there is a hand-out in your training packets that outlines the specific criteria for each award level and we have a reviewer that is available for on-site HUSSC training. We will also begin doing monthly webinars to increase knowledge and help schools achieve the HUSSC certification.</a:t>
            </a:r>
          </a:p>
          <a:p>
            <a:pPr marL="0" indent="0">
              <a:buNone/>
            </a:pPr>
            <a:endParaRPr lang="en-US" baseline="0" dirty="0" smtClean="0"/>
          </a:p>
          <a:p>
            <a:pPr marL="0" indent="0">
              <a:buNone/>
            </a:pPr>
            <a:r>
              <a:rPr lang="en-US" baseline="0" dirty="0" smtClean="0"/>
              <a:t>There are monetary incentives associated with each award level. Monetary incentives are as follows for each award level:</a:t>
            </a:r>
          </a:p>
          <a:p>
            <a:pPr marL="0" indent="0">
              <a:buNone/>
            </a:pPr>
            <a:endParaRPr lang="en-US" baseline="0" dirty="0" smtClean="0"/>
          </a:p>
          <a:p>
            <a:pPr marL="0" indent="0">
              <a:buNone/>
            </a:pPr>
            <a:r>
              <a:rPr lang="en-US" baseline="0" dirty="0" smtClean="0"/>
              <a:t>Bronze: $500</a:t>
            </a:r>
          </a:p>
          <a:p>
            <a:pPr marL="0" indent="0">
              <a:buNone/>
            </a:pPr>
            <a:r>
              <a:rPr lang="en-US" baseline="0" dirty="0" smtClean="0"/>
              <a:t>Silver: $1000</a:t>
            </a:r>
          </a:p>
          <a:p>
            <a:pPr marL="0" indent="0">
              <a:buNone/>
            </a:pPr>
            <a:r>
              <a:rPr lang="en-US" baseline="0" dirty="0" smtClean="0"/>
              <a:t>Gold: $1500</a:t>
            </a:r>
          </a:p>
          <a:p>
            <a:pPr marL="0" indent="0">
              <a:buNone/>
            </a:pPr>
            <a:r>
              <a:rPr lang="en-US" baseline="0" dirty="0" smtClean="0"/>
              <a:t>Gold Award of Distinction: $2000</a:t>
            </a:r>
          </a:p>
          <a:p>
            <a:pPr marL="0" indent="0">
              <a:buNone/>
            </a:pPr>
            <a:endParaRPr lang="en-US" baseline="0" dirty="0" smtClean="0"/>
          </a:p>
          <a:p>
            <a:pPr marL="0" indent="0">
              <a:buNone/>
            </a:pPr>
            <a:r>
              <a:rPr lang="en-US" baseline="0" dirty="0" smtClean="0"/>
              <a:t>Not only do certified HUSSC schools receive monetary incentives, but they also receive national recognition. HUSSC schools are posted on the USDA HUSSC webpage, receive a HUSSC display banner, a certificate signed by the Secretary of Agriculture and mounted in a protective plaque, and a congratulatory letter signed by the First Lady. Many schools have also received community recognition at a high-level, including newspaper articles, radio slots, press conferences, and in larger cities </a:t>
            </a:r>
            <a:r>
              <a:rPr lang="en-US" baseline="0" dirty="0" err="1" smtClean="0"/>
              <a:t>tv</a:t>
            </a:r>
            <a:r>
              <a:rPr lang="en-US" baseline="0" dirty="0" smtClean="0"/>
              <a:t> interviews. </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2</a:t>
            </a:fld>
            <a:endParaRPr lang="en-US"/>
          </a:p>
        </p:txBody>
      </p:sp>
    </p:spTree>
    <p:extLst>
      <p:ext uri="{BB962C8B-B14F-4D97-AF65-F5344CB8AC3E}">
        <p14:creationId xmlns:p14="http://schemas.microsoft.com/office/powerpoint/2010/main" val="88640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you are already aware of the HUSSC criteria, and</a:t>
            </a:r>
            <a:r>
              <a:rPr lang="en-US" baseline="0" dirty="0" smtClean="0"/>
              <a:t> due to limited time, todays presentation will be a brief overview of the criteria, highlighting how many of you are already close to meeting the criteria and becoming certified as a HUSSC school. </a:t>
            </a:r>
          </a:p>
          <a:p>
            <a:endParaRPr lang="en-US" baseline="0" dirty="0" smtClean="0"/>
          </a:p>
          <a:p>
            <a:r>
              <a:rPr lang="en-US" baseline="0" dirty="0" smtClean="0"/>
              <a:t>Some of the common criteria between the different award levels, include:</a:t>
            </a:r>
          </a:p>
          <a:p>
            <a:endParaRPr lang="en-US" baseline="0" dirty="0" smtClean="0"/>
          </a:p>
          <a:p>
            <a:pPr marL="228600" indent="-228600">
              <a:buAutoNum type="arabicPeriod"/>
            </a:pPr>
            <a:r>
              <a:rPr lang="en-US" baseline="0" dirty="0" smtClean="0"/>
              <a:t>Participate in the NSLP and SBP</a:t>
            </a:r>
          </a:p>
          <a:p>
            <a:pPr marL="228600" indent="-228600">
              <a:buAutoNum type="arabicPeriod"/>
            </a:pPr>
            <a:r>
              <a:rPr lang="en-US" baseline="0" dirty="0" smtClean="0"/>
              <a:t>Be Enrolled as a Team Nutrition School (it’s super simple, and takes 5 min to do online)</a:t>
            </a:r>
          </a:p>
          <a:p>
            <a:pPr marL="228600" indent="-228600">
              <a:buAutoNum type="arabicPeriod"/>
            </a:pPr>
            <a:r>
              <a:rPr lang="en-US" baseline="0" dirty="0" smtClean="0"/>
              <a:t>Be 6-cent certified (many of you already are, and if you’re not already you will be by the end of the year. </a:t>
            </a:r>
            <a:r>
              <a:rPr lang="en-US" baseline="0" dirty="0" smtClean="0">
                <a:sym typeface="Wingdings" pitchFamily="2" charset="2"/>
              </a:rPr>
              <a:t>)</a:t>
            </a:r>
          </a:p>
          <a:p>
            <a:pPr marL="228600" indent="-228600">
              <a:buAutoNum type="arabicPeriod"/>
            </a:pPr>
            <a:r>
              <a:rPr lang="en-US" baseline="0" dirty="0" smtClean="0">
                <a:sym typeface="Wingdings" pitchFamily="2" charset="2"/>
              </a:rPr>
              <a:t>Serve reimbursable breakfasts &amp; lunches that meet the 2010 DGA’s and meet USDA nutrition standards (HUSSC has heightened criteria, such as serving 3-4 different types of fresh fruit per week, although we do have a waiver if your school is unable to provide fresh fruit that often), offer 1-2 additional servings of vegetables per week, serve more whole-grain rich items and a larger variety).</a:t>
            </a:r>
          </a:p>
          <a:p>
            <a:pPr marL="228600" indent="-228600">
              <a:buAutoNum type="arabicPeriod"/>
            </a:pPr>
            <a:r>
              <a:rPr lang="en-US" baseline="0" dirty="0" smtClean="0">
                <a:sym typeface="Wingdings" pitchFamily="2" charset="2"/>
              </a:rPr>
              <a:t>Submit your School Wellness Policy (as we will discuss in the next presentation, School Wellness Policies will be required to become a living breathing document and schools will begin to have their Wellness Policies evaluated during NSLP Admin Reviews).</a:t>
            </a:r>
          </a:p>
          <a:p>
            <a:pPr marL="228600" indent="-228600">
              <a:buAutoNum type="arabicPeriod"/>
            </a:pPr>
            <a:r>
              <a:rPr lang="en-US" baseline="0" dirty="0" smtClean="0">
                <a:sym typeface="Wingdings" pitchFamily="2" charset="2"/>
              </a:rPr>
              <a:t>Provide nutrition education, physical education, and opportunities for physical activity (schools must provide nutrition education in specific amounts established by USDA for each grade level to meet HUSSCC criteria, as well as physical education and physical activity).</a:t>
            </a:r>
          </a:p>
          <a:p>
            <a:pPr marL="228600" indent="-228600">
              <a:buAutoNum type="arabicPeriod"/>
            </a:pPr>
            <a:r>
              <a:rPr lang="en-US" baseline="0" dirty="0" smtClean="0">
                <a:sym typeface="Wingdings" pitchFamily="2" charset="2"/>
              </a:rPr>
              <a:t>Complete all CA from your most recent NSLP Admin Review (all of you are currently incompliance and fulfilled all corrective actions from your most recent NSLP Admin Review).</a:t>
            </a:r>
          </a:p>
          <a:p>
            <a:pPr marL="228600" indent="-228600">
              <a:buAutoNum type="arabicPeriod"/>
            </a:pPr>
            <a:r>
              <a:rPr lang="en-US" baseline="0" dirty="0" smtClean="0">
                <a:sym typeface="Wingdings" pitchFamily="2" charset="2"/>
              </a:rPr>
              <a:t>Provide more nutritious competitive foods (if you serve competitive foods they must meet the HUSSC criteria. This will become increasingly easy to meet as the new competitive food requirements are released).</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3</a:t>
            </a:fld>
            <a:endParaRPr lang="en-US"/>
          </a:p>
        </p:txBody>
      </p:sp>
    </p:spTree>
    <p:extLst>
      <p:ext uri="{BB962C8B-B14F-4D97-AF65-F5344CB8AC3E}">
        <p14:creationId xmlns:p14="http://schemas.microsoft.com/office/powerpoint/2010/main" val="326631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hard copy of this</a:t>
            </a:r>
            <a:r>
              <a:rPr lang="en-US" baseline="0" dirty="0" smtClean="0"/>
              <a:t> NSLP comparison request is available in your packets (blue copy). It outlines the lunch requirements. </a:t>
            </a:r>
          </a:p>
          <a:p>
            <a:endParaRPr lang="en-US" baseline="0" dirty="0" smtClean="0"/>
          </a:p>
          <a:p>
            <a:r>
              <a:rPr lang="en-US" baseline="0" dirty="0" smtClean="0"/>
              <a:t>In addition to being 6-cent certified, schools must meet certain menu requirements to be certified as a HUSSC school. Many of these requirements align with the current meal patterns, but have additional stipulations. Many schools can easily meet the HUSSC Bronze criteria just by making a few menu tweaks. </a:t>
            </a:r>
          </a:p>
          <a:p>
            <a:endParaRPr lang="en-US" baseline="0" dirty="0" smtClean="0"/>
          </a:p>
          <a:p>
            <a:endParaRPr lang="en-US" baseline="0" dirty="0" smtClean="0"/>
          </a:p>
          <a:p>
            <a:r>
              <a:rPr lang="en-US" baseline="0" dirty="0" smtClean="0"/>
              <a:t>Discuss criteria listed on chart</a:t>
            </a:r>
          </a:p>
        </p:txBody>
      </p:sp>
      <p:sp>
        <p:nvSpPr>
          <p:cNvPr id="4" name="Slide Number Placeholder 3"/>
          <p:cNvSpPr>
            <a:spLocks noGrp="1"/>
          </p:cNvSpPr>
          <p:nvPr>
            <p:ph type="sldNum" sz="quarter" idx="10"/>
          </p:nvPr>
        </p:nvSpPr>
        <p:spPr/>
        <p:txBody>
          <a:bodyPr/>
          <a:lstStyle/>
          <a:p>
            <a:fld id="{4B58F950-EB68-4EBD-8150-FDCF88FFF98D}" type="slidenum">
              <a:rPr lang="en-US" smtClean="0"/>
              <a:t>4</a:t>
            </a:fld>
            <a:endParaRPr lang="en-US"/>
          </a:p>
        </p:txBody>
      </p:sp>
    </p:spTree>
    <p:extLst>
      <p:ext uri="{BB962C8B-B14F-4D97-AF65-F5344CB8AC3E}">
        <p14:creationId xmlns:p14="http://schemas.microsoft.com/office/powerpoint/2010/main" val="1973923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hard copy of the SBP Meal Pattern Requirements compared to the HUSSC Breakfast</a:t>
            </a:r>
            <a:r>
              <a:rPr lang="en-US" baseline="0" dirty="0" smtClean="0"/>
              <a:t> Criteria is also available in your training packets (green copy).</a:t>
            </a:r>
          </a:p>
          <a:p>
            <a:endParaRPr lang="en-US" baseline="0" dirty="0" smtClean="0"/>
          </a:p>
          <a:p>
            <a:r>
              <a:rPr lang="en-US" baseline="0" dirty="0" smtClean="0"/>
              <a:t>As with Lunch, The HUSSC Breakfast requirements align closely with the new SBP meal patterns but have additional stipulations.</a:t>
            </a:r>
          </a:p>
          <a:p>
            <a:endParaRPr lang="en-US" baseline="0" dirty="0" smtClean="0"/>
          </a:p>
          <a:p>
            <a:r>
              <a:rPr lang="en-US" baseline="0" dirty="0" smtClean="0"/>
              <a:t>Discuss SBP requirements</a:t>
            </a:r>
          </a:p>
        </p:txBody>
      </p:sp>
      <p:sp>
        <p:nvSpPr>
          <p:cNvPr id="4" name="Slide Number Placeholder 3"/>
          <p:cNvSpPr>
            <a:spLocks noGrp="1"/>
          </p:cNvSpPr>
          <p:nvPr>
            <p:ph type="sldNum" sz="quarter" idx="10"/>
          </p:nvPr>
        </p:nvSpPr>
        <p:spPr/>
        <p:txBody>
          <a:bodyPr/>
          <a:lstStyle/>
          <a:p>
            <a:fld id="{4B58F950-EB68-4EBD-8150-FDCF88FFF98D}" type="slidenum">
              <a:rPr lang="en-US" smtClean="0"/>
              <a:t>5</a:t>
            </a:fld>
            <a:endParaRPr lang="en-US"/>
          </a:p>
        </p:txBody>
      </p:sp>
    </p:spTree>
    <p:extLst>
      <p:ext uri="{BB962C8B-B14F-4D97-AF65-F5344CB8AC3E}">
        <p14:creationId xmlns:p14="http://schemas.microsoft.com/office/powerpoint/2010/main" val="137986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this year in</a:t>
            </a:r>
            <a:r>
              <a:rPr lang="en-US" baseline="0" dirty="0" smtClean="0"/>
              <a:t> HUSSC criteria is ‘Other Criteria for Excellence’</a:t>
            </a:r>
          </a:p>
          <a:p>
            <a:endParaRPr lang="en-US" baseline="0" dirty="0" smtClean="0"/>
          </a:p>
          <a:p>
            <a:r>
              <a:rPr lang="en-US" dirty="0" smtClean="0"/>
              <a:t>Other Criteria for Excellence allows</a:t>
            </a:r>
            <a:r>
              <a:rPr lang="en-US" baseline="0" dirty="0" smtClean="0"/>
              <a:t> schools to choose to highlight other activities that promote the following:</a:t>
            </a:r>
          </a:p>
          <a:p>
            <a:endParaRPr lang="en-US" baseline="0" dirty="0" smtClean="0"/>
          </a:p>
          <a:p>
            <a:pPr marL="228600" indent="-228600">
              <a:buAutoNum type="arabicPeriod"/>
            </a:pPr>
            <a:r>
              <a:rPr lang="en-US" baseline="0" dirty="0" smtClean="0"/>
              <a:t>Program Outreach: This includes Breakfast in the Classroom, participation in the At-Risk Afterschool Program, or participation in the Summer Food Service Program.</a:t>
            </a:r>
          </a:p>
          <a:p>
            <a:pPr marL="228600" indent="-228600">
              <a:buAutoNum type="arabicPeriod"/>
            </a:pPr>
            <a:r>
              <a:rPr lang="en-US" baseline="0" dirty="0" smtClean="0"/>
              <a:t>Physical Activity: Walk or Bike to School Day or Recess Before Lunch</a:t>
            </a:r>
          </a:p>
          <a:p>
            <a:pPr marL="228600" indent="-228600">
              <a:buAutoNum type="arabicPeriod"/>
            </a:pPr>
            <a:r>
              <a:rPr lang="en-US" baseline="0" dirty="0" smtClean="0"/>
              <a:t>Nutrition Education: Using TN nutrition education curricula, or working with Chefs Move to Schools</a:t>
            </a:r>
          </a:p>
          <a:p>
            <a:pPr marL="228600" indent="-228600">
              <a:buAutoNum type="arabicPeriod"/>
            </a:pPr>
            <a:r>
              <a:rPr lang="en-US" baseline="0" dirty="0" smtClean="0"/>
              <a:t>Community Involvement: Training staff in Physical Activity, Wellness, nutrition, or partnering with community groups to promote wellness.</a:t>
            </a:r>
          </a:p>
          <a:p>
            <a:pPr marL="228600" indent="-228600">
              <a:buAutoNum type="arabicPeriod"/>
            </a:pPr>
            <a:r>
              <a:rPr lang="en-US" baseline="0" dirty="0" smtClean="0"/>
              <a:t>School Food Service Excellence: Using smarter lunchroom techniques to encourage students to select more fruits, veggies, and dry beans or peas; providing grab-and-go meals that meet the new requirements.</a:t>
            </a:r>
          </a:p>
          <a:p>
            <a:pPr marL="228600" indent="-228600">
              <a:buAutoNum type="arabicPeriod"/>
            </a:pPr>
            <a:endParaRPr lang="en-US" baseline="0" dirty="0" smtClean="0"/>
          </a:p>
          <a:p>
            <a:pPr marL="0" indent="0">
              <a:buNone/>
            </a:pPr>
            <a:r>
              <a:rPr lang="en-US" baseline="0" dirty="0" smtClean="0"/>
              <a:t>Schools must promote above listed activities to become certified as a HUSSC schools. The Number of options that a school must accomplish varies by award level:</a:t>
            </a:r>
          </a:p>
          <a:p>
            <a:pPr marL="0" indent="0">
              <a:buNone/>
            </a:pPr>
            <a:endParaRPr lang="en-US" baseline="0" dirty="0" smtClean="0"/>
          </a:p>
          <a:p>
            <a:pPr marL="0" indent="0">
              <a:buNone/>
            </a:pPr>
            <a:r>
              <a:rPr lang="en-US" baseline="0" dirty="0" smtClean="0"/>
              <a:t>Bronze: 2</a:t>
            </a:r>
          </a:p>
          <a:p>
            <a:pPr marL="0" indent="0">
              <a:buNone/>
            </a:pPr>
            <a:r>
              <a:rPr lang="en-US" baseline="0" dirty="0" smtClean="0"/>
              <a:t>Silver: 4</a:t>
            </a:r>
          </a:p>
          <a:p>
            <a:pPr marL="0" indent="0">
              <a:buNone/>
            </a:pPr>
            <a:r>
              <a:rPr lang="en-US" baseline="0" dirty="0" smtClean="0"/>
              <a:t>Gold: 6</a:t>
            </a:r>
          </a:p>
          <a:p>
            <a:pPr marL="0" indent="0">
              <a:buNone/>
            </a:pPr>
            <a:r>
              <a:rPr lang="en-US" baseline="0" dirty="0" smtClean="0"/>
              <a:t>Gold Award of Distinction: 8</a:t>
            </a:r>
          </a:p>
          <a:p>
            <a:pPr marL="0" indent="0">
              <a:buNone/>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6</a:t>
            </a:fld>
            <a:endParaRPr lang="en-US"/>
          </a:p>
        </p:txBody>
      </p:sp>
    </p:spTree>
    <p:extLst>
      <p:ext uri="{BB962C8B-B14F-4D97-AF65-F5344CB8AC3E}">
        <p14:creationId xmlns:p14="http://schemas.microsoft.com/office/powerpoint/2010/main" val="2864129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 the HUSSC criteria can be challenging if you</a:t>
            </a:r>
            <a:r>
              <a:rPr lang="en-US" baseline="0" dirty="0" smtClean="0"/>
              <a:t> don’t have support from your school and community. In order to meet the challenge criteria schools must form a challenge, or wellness team. Many schools will be creating ‘Wellness Teams’ in order to fully implement their Local Wellness Policy, which we will be discussing in the next presentation. Some schools have also received grants through H&amp;SS to hire Wellness Coordinators, who will work with schools on Wellness Policies and HUSSC, among other things. </a:t>
            </a:r>
          </a:p>
          <a:p>
            <a:endParaRPr lang="en-US" baseline="0" dirty="0" smtClean="0"/>
          </a:p>
          <a:p>
            <a:r>
              <a:rPr lang="en-US" baseline="0" dirty="0" smtClean="0"/>
              <a:t>Wellness Policies and HUSSC are closely connected, and I believe that once schools begin to develop, evaluate, and implement their Wellness Policies they will be meeting the HUSSC criteria. There is a checklist available in your packets that will be helpful in determining where school currently stands with meeting the HUSSC criteria. Once you know the areas in which you’re lacking, you can work towards improving those areas to strengthen your school health environment and receive recognition as a HUSSC school. Your School Challenge or Wellness Team can work with you to meet the areas which need improving. </a:t>
            </a:r>
          </a:p>
          <a:p>
            <a:endParaRPr lang="en-US" baseline="0" dirty="0" smtClean="0"/>
          </a:p>
          <a:p>
            <a:r>
              <a:rPr lang="en-US" baseline="0" dirty="0" smtClean="0"/>
              <a:t>The State Agency has a reviewer that can provide technical assistance for HUSSC, and will also work with schools one-on-one through phone communication in order to meet the criteria and complete the application process. We will also begin monthly HUSSC and Wellness Policy Webinars that will highlight certain topics each time. </a:t>
            </a:r>
          </a:p>
          <a:p>
            <a:endParaRPr lang="en-US" baseline="0" dirty="0" smtClean="0"/>
          </a:p>
          <a:p>
            <a:r>
              <a:rPr lang="en-US" baseline="0" dirty="0" smtClean="0"/>
              <a:t>There are several resources available through Team Nutrition, the Alaska Child Nutrition Programs website, NFSMI, and various other online sites. There is a resource sheet in your packets as well.</a:t>
            </a:r>
          </a:p>
          <a:p>
            <a:endParaRPr lang="en-US" baseline="0" dirty="0" smtClean="0"/>
          </a:p>
          <a:p>
            <a:r>
              <a:rPr lang="en-US" baseline="0" dirty="0" smtClean="0"/>
              <a:t>Becoming certified as a HUSSC school is only achievable when the school or district tackles it as a team. </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7</a:t>
            </a:fld>
            <a:endParaRPr lang="en-US"/>
          </a:p>
        </p:txBody>
      </p:sp>
    </p:spTree>
    <p:extLst>
      <p:ext uri="{BB962C8B-B14F-4D97-AF65-F5344CB8AC3E}">
        <p14:creationId xmlns:p14="http://schemas.microsoft.com/office/powerpoint/2010/main" val="387271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schools</a:t>
            </a:r>
            <a:r>
              <a:rPr lang="en-US" baseline="0" dirty="0" smtClean="0"/>
              <a:t> or districts feel that they’ve met the HUSSC criteria and are ready to apply, you should take the following steps:</a:t>
            </a:r>
          </a:p>
          <a:p>
            <a:endParaRPr lang="en-US" baseline="0" dirty="0" smtClean="0"/>
          </a:p>
          <a:p>
            <a:pPr marL="228600" indent="-228600">
              <a:buAutoNum type="arabicPeriod"/>
            </a:pPr>
            <a:r>
              <a:rPr lang="en-US" baseline="0" dirty="0" smtClean="0"/>
              <a:t>Review the HUSSC checklist for the award level in which you’re applying for to ensure you’re meeting the HUSSC criteria. There is a checklist available in your packets, and we will be creating checklists specific to each award level in the next month. We will send these out once they’re available.</a:t>
            </a:r>
          </a:p>
          <a:p>
            <a:pPr marL="228600" indent="-228600">
              <a:buAutoNum type="arabicPeriod"/>
            </a:pPr>
            <a:r>
              <a:rPr lang="en-US" baseline="0" dirty="0" smtClean="0"/>
              <a:t>Complete the HUSSC application: The HUSSC application is available on our website, or the USDA website. You can complete it electronically, or print it and complete it by hand. It’s a bit lengthy, but will encompass all of the challenge criteria. We strongly encourage applicants to work with the State Agency in order to ensure that all criteria is being met and the application is ready to go.</a:t>
            </a:r>
          </a:p>
          <a:p>
            <a:pPr marL="228600" indent="-228600">
              <a:buAutoNum type="arabicPeriod"/>
            </a:pPr>
            <a:r>
              <a:rPr lang="en-US" baseline="0" dirty="0" smtClean="0"/>
              <a:t>Submit all supporting documentation:</a:t>
            </a:r>
          </a:p>
          <a:p>
            <a:pPr marL="685800" lvl="1" indent="-228600">
              <a:buAutoNum type="arabicPeriod"/>
            </a:pPr>
            <a:r>
              <a:rPr lang="en-US" baseline="0" dirty="0" smtClean="0"/>
              <a:t>Wellness Policy: Schools must submit their Wellness Policy and documentation for the following local school wellness policy criteria:</a:t>
            </a:r>
          </a:p>
          <a:p>
            <a:pPr marL="1143000" lvl="2" indent="-228600">
              <a:buAutoNum type="arabicPeriod"/>
            </a:pPr>
            <a:r>
              <a:rPr lang="en-US" baseline="0" dirty="0" smtClean="0"/>
              <a:t>List three ways your school is working to meet local wellness policy goals</a:t>
            </a:r>
          </a:p>
          <a:p>
            <a:pPr marL="1143000" lvl="2" indent="-228600">
              <a:buAutoNum type="arabicPeriod"/>
            </a:pPr>
            <a:r>
              <a:rPr lang="en-US" baseline="0" dirty="0" smtClean="0"/>
              <a:t>Describe how parents, students, school administration and staff, and the community are involved in the implementation of the local wellness policy at your school</a:t>
            </a:r>
          </a:p>
          <a:p>
            <a:pPr marL="1143000" lvl="2" indent="-228600">
              <a:buAutoNum type="arabicPeriod"/>
            </a:pPr>
            <a:endParaRPr lang="en-US" baseline="0" dirty="0" smtClean="0"/>
          </a:p>
          <a:p>
            <a:pPr marL="0" lvl="0" indent="0">
              <a:buNone/>
            </a:pPr>
            <a:r>
              <a:rPr lang="en-US" baseline="0" dirty="0" smtClean="0"/>
              <a:t>4. TN registration verification: This can be printed from the TN website, and it verifies that you’re enrolled as a Team Nutrition school</a:t>
            </a:r>
          </a:p>
          <a:p>
            <a:pPr marL="0" lvl="0" indent="0">
              <a:buNone/>
            </a:pPr>
            <a:r>
              <a:rPr lang="en-US" baseline="0" dirty="0" smtClean="0"/>
              <a:t>5. 2 full week cycle menu for reimbursable breakfasts and lunches. A full week refers to the regular weekly cycle under which the school operates. A full week does not contain missed days due to holidays, teacher in service, inclement weather, etc. It’s important to evaluate your menus to ensure that they’re meeting all of the additional HUSSC menu criteria prior to submitting. The NSLP/SBP comparison charts will be helpful with this, as will your checklist</a:t>
            </a:r>
          </a:p>
          <a:p>
            <a:pPr marL="0" lvl="0" indent="0">
              <a:buNone/>
            </a:pPr>
            <a:r>
              <a:rPr lang="en-US" baseline="0" dirty="0" smtClean="0"/>
              <a:t>6. Lunch 6-cent certification worksheets for the two-week cycle menu period that is submitted</a:t>
            </a:r>
          </a:p>
          <a:p>
            <a:pPr marL="0" lvl="0" indent="0">
              <a:buNone/>
            </a:pPr>
            <a:r>
              <a:rPr lang="en-US" baseline="0" dirty="0" smtClean="0"/>
              <a:t>7. Production records for the 2 week cycle menu period that is submitted (this is not required for the bronze award level)</a:t>
            </a:r>
          </a:p>
          <a:p>
            <a:pPr marL="0" lvl="0" indent="0">
              <a:buNone/>
            </a:pPr>
            <a:r>
              <a:rPr lang="en-US" baseline="0" dirty="0" smtClean="0"/>
              <a:t>8. Meal documentation: This includes recipes, food product ingredient statements, and/or nutrition fact labels to verify that the criteria have been met for the following: whole-grain products, a la carte, snack bar, and vended items sold anytime, anywhere on the school campus</a:t>
            </a:r>
          </a:p>
          <a:p>
            <a:pPr marL="0" lvl="0" indent="0">
              <a:buNone/>
            </a:pPr>
            <a:r>
              <a:rPr lang="en-US" baseline="0" dirty="0" smtClean="0"/>
              <a:t>9. Competitive foods documentation: depending on what foods are offered on the menu and as competitive foods, schools may also need to submit product formulation statements from the manufacturer, or copies of the actual product label. Competitive foods criteria has not changed recently, however when the competitive foods rule is release and it is more </a:t>
            </a:r>
            <a:r>
              <a:rPr lang="en-US" baseline="0" dirty="0" err="1" smtClean="0"/>
              <a:t>restrictivve</a:t>
            </a:r>
            <a:r>
              <a:rPr lang="en-US" baseline="0" dirty="0" smtClean="0"/>
              <a:t> the HUSSC criteria will be updated to align with the new USDA competitive foods requirements (will discuss later this afternoon with Jo)</a:t>
            </a:r>
          </a:p>
        </p:txBody>
      </p:sp>
      <p:sp>
        <p:nvSpPr>
          <p:cNvPr id="4" name="Slide Number Placeholder 3"/>
          <p:cNvSpPr>
            <a:spLocks noGrp="1"/>
          </p:cNvSpPr>
          <p:nvPr>
            <p:ph type="sldNum" sz="quarter" idx="10"/>
          </p:nvPr>
        </p:nvSpPr>
        <p:spPr/>
        <p:txBody>
          <a:bodyPr/>
          <a:lstStyle/>
          <a:p>
            <a:fld id="{4B58F950-EB68-4EBD-8150-FDCF88FFF98D}" type="slidenum">
              <a:rPr lang="en-US" smtClean="0"/>
              <a:t>8</a:t>
            </a:fld>
            <a:endParaRPr lang="en-US"/>
          </a:p>
        </p:txBody>
      </p:sp>
    </p:spTree>
    <p:extLst>
      <p:ext uri="{BB962C8B-B14F-4D97-AF65-F5344CB8AC3E}">
        <p14:creationId xmlns:p14="http://schemas.microsoft.com/office/powerpoint/2010/main" val="3147418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resource sheet available in your training</a:t>
            </a:r>
            <a:r>
              <a:rPr lang="en-US" baseline="0" dirty="0" smtClean="0"/>
              <a:t> packets. It has additional resources listed other than what appears on the slide. I also want to mention again, that the State Agency can provide on-site technical assistance and training for HUSSC if schools are interested.</a:t>
            </a:r>
          </a:p>
          <a:p>
            <a:endParaRPr lang="en-US" baseline="0" dirty="0" smtClean="0"/>
          </a:p>
          <a:p>
            <a:r>
              <a:rPr lang="en-US" baseline="0" dirty="0" smtClean="0"/>
              <a:t>If you would like to receive on-site technical assistance from the State, please complete the technical assistance/training request form in your packets and submit to CNP.</a:t>
            </a:r>
            <a:endParaRPr lang="en-US" dirty="0"/>
          </a:p>
        </p:txBody>
      </p:sp>
      <p:sp>
        <p:nvSpPr>
          <p:cNvPr id="4" name="Slide Number Placeholder 3"/>
          <p:cNvSpPr>
            <a:spLocks noGrp="1"/>
          </p:cNvSpPr>
          <p:nvPr>
            <p:ph type="sldNum" sz="quarter" idx="10"/>
          </p:nvPr>
        </p:nvSpPr>
        <p:spPr/>
        <p:txBody>
          <a:bodyPr/>
          <a:lstStyle/>
          <a:p>
            <a:fld id="{4B58F950-EB68-4EBD-8150-FDCF88FFF98D}" type="slidenum">
              <a:rPr lang="en-US" smtClean="0"/>
              <a:t>9</a:t>
            </a:fld>
            <a:endParaRPr lang="en-US"/>
          </a:p>
        </p:txBody>
      </p:sp>
    </p:spTree>
    <p:extLst>
      <p:ext uri="{BB962C8B-B14F-4D97-AF65-F5344CB8AC3E}">
        <p14:creationId xmlns:p14="http://schemas.microsoft.com/office/powerpoint/2010/main" val="3102377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7403B4-B394-4CE6-A40A-3EF04CE10F1E}"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363832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403B4-B394-4CE6-A40A-3EF04CE10F1E}"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147956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403B4-B394-4CE6-A40A-3EF04CE10F1E}"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83322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403B4-B394-4CE6-A40A-3EF04CE10F1E}"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270648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403B4-B394-4CE6-A40A-3EF04CE10F1E}"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121097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403B4-B394-4CE6-A40A-3EF04CE10F1E}"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382792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7403B4-B394-4CE6-A40A-3EF04CE10F1E}"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50530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7403B4-B394-4CE6-A40A-3EF04CE10F1E}"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22501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403B4-B394-4CE6-A40A-3EF04CE10F1E}"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70392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403B4-B394-4CE6-A40A-3EF04CE10F1E}"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409357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403B4-B394-4CE6-A40A-3EF04CE10F1E}"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98D6E-2C54-4387-91C3-54A0134910B1}" type="slidenum">
              <a:rPr lang="en-US" smtClean="0"/>
              <a:t>‹#›</a:t>
            </a:fld>
            <a:endParaRPr lang="en-US"/>
          </a:p>
        </p:txBody>
      </p:sp>
    </p:spTree>
    <p:extLst>
      <p:ext uri="{BB962C8B-B14F-4D97-AF65-F5344CB8AC3E}">
        <p14:creationId xmlns:p14="http://schemas.microsoft.com/office/powerpoint/2010/main" val="1389710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403B4-B394-4CE6-A40A-3EF04CE10F1E}" type="datetimeFigureOut">
              <a:rPr lang="en-US" smtClean="0"/>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98D6E-2C54-4387-91C3-54A0134910B1}" type="slidenum">
              <a:rPr lang="en-US" smtClean="0"/>
              <a:t>‹#›</a:t>
            </a:fld>
            <a:endParaRPr lang="en-US"/>
          </a:p>
        </p:txBody>
      </p:sp>
    </p:spTree>
    <p:extLst>
      <p:ext uri="{BB962C8B-B14F-4D97-AF65-F5344CB8AC3E}">
        <p14:creationId xmlns:p14="http://schemas.microsoft.com/office/powerpoint/2010/main" val="305700289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65860"/>
            <a:ext cx="9144000" cy="4592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333500" y="457200"/>
            <a:ext cx="6477000" cy="1446550"/>
          </a:xfrm>
          <a:prstGeom prst="rect">
            <a:avLst/>
          </a:prstGeom>
          <a:noFill/>
        </p:spPr>
        <p:txBody>
          <a:bodyPr wrap="square" rtlCol="0">
            <a:spAutoFit/>
          </a:bodyPr>
          <a:lstStyle/>
          <a:p>
            <a:pPr algn="ctr"/>
            <a:r>
              <a:rPr lang="en-US" sz="4400" b="1" dirty="0" smtClean="0">
                <a:latin typeface="Book Antiqua" pitchFamily="18" charset="0"/>
              </a:rPr>
              <a:t>The </a:t>
            </a:r>
            <a:r>
              <a:rPr lang="en-US" sz="4400" b="1" dirty="0" err="1" smtClean="0">
                <a:latin typeface="Book Antiqua" pitchFamily="18" charset="0"/>
              </a:rPr>
              <a:t>HealthierUS</a:t>
            </a:r>
            <a:r>
              <a:rPr lang="en-US" sz="4400" b="1" dirty="0" smtClean="0">
                <a:latin typeface="Book Antiqua" pitchFamily="18" charset="0"/>
              </a:rPr>
              <a:t> School Challenge (HUSSC)</a:t>
            </a:r>
          </a:p>
        </p:txBody>
      </p:sp>
      <p:pic>
        <p:nvPicPr>
          <p:cNvPr id="1027" name="Picture 1" descr="cid:image001.jpg@01CE458E.CBCBB2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166922"/>
            <a:ext cx="1676400" cy="69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961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HealthierUS</a:t>
            </a:r>
            <a:r>
              <a:rPr lang="en-US" dirty="0" smtClean="0"/>
              <a:t> School Challenge</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95400"/>
            <a:ext cx="701040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1806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228600"/>
            <a:ext cx="7924800" cy="6400800"/>
          </a:xfrm>
        </p:spPr>
        <p:txBody>
          <a:bodyPr/>
          <a:lstStyle/>
          <a:p>
            <a:r>
              <a:rPr lang="en-US" sz="4000" b="1" dirty="0" smtClean="0">
                <a:latin typeface="Book Antiqua" pitchFamily="18" charset="0"/>
              </a:rPr>
              <a:t>For additional support or questions, contact:</a:t>
            </a:r>
          </a:p>
          <a:p>
            <a:endParaRPr lang="en-US" sz="4000" dirty="0"/>
          </a:p>
          <a:p>
            <a:r>
              <a:rPr lang="en-US" sz="4000" dirty="0" smtClean="0"/>
              <a:t>Cyde Coil</a:t>
            </a:r>
            <a:endParaRPr lang="en-US" sz="4000" dirty="0" smtClean="0"/>
          </a:p>
          <a:p>
            <a:r>
              <a:rPr lang="en-US" sz="4000" dirty="0" smtClean="0"/>
              <a:t>Child Nutrition Program Specialist</a:t>
            </a:r>
          </a:p>
          <a:p>
            <a:r>
              <a:rPr lang="en-US" sz="4000" u="sng" dirty="0" smtClean="0">
                <a:solidFill>
                  <a:schemeClr val="bg2">
                    <a:lumMod val="20000"/>
                    <a:lumOff val="80000"/>
                  </a:schemeClr>
                </a:solidFill>
              </a:rPr>
              <a:t>Cyde.coil@Alaska.gov</a:t>
            </a:r>
            <a:endParaRPr lang="en-US" sz="4000" u="sng" dirty="0" smtClean="0">
              <a:solidFill>
                <a:schemeClr val="bg2">
                  <a:lumMod val="20000"/>
                  <a:lumOff val="80000"/>
                </a:schemeClr>
              </a:solidFill>
            </a:endParaRPr>
          </a:p>
          <a:p>
            <a:r>
              <a:rPr lang="en-US" sz="4000" dirty="0" smtClean="0"/>
              <a:t>(907) </a:t>
            </a:r>
            <a:r>
              <a:rPr lang="en-US" sz="4000" dirty="0" smtClean="0"/>
              <a:t>465-8719</a:t>
            </a:r>
            <a:endParaRPr lang="en-US" sz="4000" dirty="0" smtClean="0"/>
          </a:p>
          <a:p>
            <a:endParaRPr lang="en-US" sz="4000" dirty="0" smtClean="0"/>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5486400"/>
            <a:ext cx="350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805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57800" cy="1143000"/>
          </a:xfrm>
        </p:spPr>
        <p:txBody>
          <a:bodyPr/>
          <a:lstStyle/>
          <a:p>
            <a:r>
              <a:rPr lang="en-US" b="1" dirty="0" smtClean="0">
                <a:latin typeface="Book Antiqua" pitchFamily="18" charset="0"/>
              </a:rPr>
              <a:t>Award Levels</a:t>
            </a:r>
            <a:endParaRPr lang="en-US" b="1" dirty="0">
              <a:latin typeface="Book Antiqua" pitchFamily="18" charset="0"/>
            </a:endParaRPr>
          </a:p>
        </p:txBody>
      </p:sp>
      <p:sp>
        <p:nvSpPr>
          <p:cNvPr id="3" name="Content Placeholder 2"/>
          <p:cNvSpPr>
            <a:spLocks noGrp="1"/>
          </p:cNvSpPr>
          <p:nvPr>
            <p:ph idx="1"/>
          </p:nvPr>
        </p:nvSpPr>
        <p:spPr>
          <a:xfrm>
            <a:off x="457200" y="1600200"/>
            <a:ext cx="4724400" cy="4525963"/>
          </a:xfrm>
        </p:spPr>
        <p:txBody>
          <a:bodyPr>
            <a:normAutofit/>
          </a:bodyPr>
          <a:lstStyle/>
          <a:p>
            <a:r>
              <a:rPr lang="en-US" dirty="0" smtClean="0"/>
              <a:t>HUSSC criteria is specific for 4 levels of recognition:</a:t>
            </a:r>
          </a:p>
          <a:p>
            <a:pPr lvl="2">
              <a:buFont typeface="Courier New" pitchFamily="49" charset="0"/>
              <a:buChar char="o"/>
            </a:pPr>
            <a:r>
              <a:rPr lang="en-US" sz="3000" dirty="0" smtClean="0"/>
              <a:t>Bronze</a:t>
            </a:r>
            <a:endParaRPr lang="en-US" sz="3000" dirty="0"/>
          </a:p>
          <a:p>
            <a:pPr lvl="2">
              <a:buFont typeface="Courier New" pitchFamily="49" charset="0"/>
              <a:buChar char="o"/>
            </a:pPr>
            <a:r>
              <a:rPr lang="en-US" sz="3000" dirty="0" smtClean="0"/>
              <a:t>Silver</a:t>
            </a:r>
            <a:endParaRPr lang="en-US" sz="3000" dirty="0"/>
          </a:p>
          <a:p>
            <a:pPr lvl="2">
              <a:buFont typeface="Courier New" pitchFamily="49" charset="0"/>
              <a:buChar char="o"/>
            </a:pPr>
            <a:r>
              <a:rPr lang="en-US" sz="3000" dirty="0" smtClean="0"/>
              <a:t>Gold</a:t>
            </a:r>
            <a:endParaRPr lang="en-US" sz="3000" dirty="0"/>
          </a:p>
          <a:p>
            <a:pPr lvl="2">
              <a:buFont typeface="Courier New" pitchFamily="49" charset="0"/>
              <a:buChar char="o"/>
            </a:pPr>
            <a:r>
              <a:rPr lang="en-US" sz="3000" dirty="0" smtClean="0"/>
              <a:t>Gold Award of Distinction</a:t>
            </a:r>
            <a:endParaRPr lang="en-US" sz="3000" dirty="0"/>
          </a:p>
        </p:txBody>
      </p:sp>
      <p:pic>
        <p:nvPicPr>
          <p:cNvPr id="3074" name="Picture 2" descr="http://www.thelonghealthylife.com/wp-content/uploads/13_4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0"/>
            <a:ext cx="39624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97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dirty="0" smtClean="0">
                <a:latin typeface="Book Antiqua" pitchFamily="18" charset="0"/>
              </a:rPr>
              <a:t>Challenge Criteria</a:t>
            </a:r>
            <a:endParaRPr lang="en-US" b="1" dirty="0">
              <a:latin typeface="Book Antiqua" pitchFamily="18" charset="0"/>
            </a:endParaRPr>
          </a:p>
        </p:txBody>
      </p:sp>
      <p:sp>
        <p:nvSpPr>
          <p:cNvPr id="3" name="Content Placeholder 2"/>
          <p:cNvSpPr>
            <a:spLocks noGrp="1"/>
          </p:cNvSpPr>
          <p:nvPr>
            <p:ph idx="1"/>
          </p:nvPr>
        </p:nvSpPr>
        <p:spPr>
          <a:xfrm>
            <a:off x="228600" y="1295400"/>
            <a:ext cx="8763000" cy="5334000"/>
          </a:xfrm>
        </p:spPr>
        <p:txBody>
          <a:bodyPr>
            <a:normAutofit fontScale="92500" lnSpcReduction="10000"/>
          </a:bodyPr>
          <a:lstStyle/>
          <a:p>
            <a:r>
              <a:rPr lang="en-US" sz="3400" b="1" dirty="0" smtClean="0"/>
              <a:t>P</a:t>
            </a:r>
            <a:r>
              <a:rPr lang="en-US" dirty="0" smtClean="0"/>
              <a:t>articipate in the NSLP and SBP</a:t>
            </a:r>
          </a:p>
          <a:p>
            <a:r>
              <a:rPr lang="en-US" sz="3400" b="1" dirty="0" smtClean="0"/>
              <a:t>B</a:t>
            </a:r>
            <a:r>
              <a:rPr lang="en-US" dirty="0" smtClean="0"/>
              <a:t>e a Team Nutrition school</a:t>
            </a:r>
          </a:p>
          <a:p>
            <a:r>
              <a:rPr lang="en-US" sz="3400" b="1" dirty="0" smtClean="0"/>
              <a:t>B</a:t>
            </a:r>
            <a:r>
              <a:rPr lang="en-US" dirty="0" smtClean="0"/>
              <a:t>e 6-cent certified</a:t>
            </a:r>
          </a:p>
          <a:p>
            <a:r>
              <a:rPr lang="en-US" sz="3400" b="1" dirty="0" smtClean="0"/>
              <a:t>S</a:t>
            </a:r>
            <a:r>
              <a:rPr lang="en-US" dirty="0" smtClean="0"/>
              <a:t>erve reimbursable breakfast &amp; lunches that meet the 2010 DGA’s and meet USDA nutrition standards</a:t>
            </a:r>
          </a:p>
          <a:p>
            <a:r>
              <a:rPr lang="en-US" sz="3400" b="1" dirty="0" smtClean="0"/>
              <a:t>S</a:t>
            </a:r>
            <a:r>
              <a:rPr lang="en-US" dirty="0" smtClean="0"/>
              <a:t>ubmit your School Wellness Policy</a:t>
            </a:r>
          </a:p>
          <a:p>
            <a:r>
              <a:rPr lang="en-US" sz="3400" b="1" dirty="0" smtClean="0"/>
              <a:t>P</a:t>
            </a:r>
            <a:r>
              <a:rPr lang="en-US" dirty="0" smtClean="0"/>
              <a:t>rovide nutrition education, physical education, and opportunities for physical activity</a:t>
            </a:r>
          </a:p>
          <a:p>
            <a:r>
              <a:rPr lang="en-US" sz="3400" b="1" dirty="0" smtClean="0"/>
              <a:t>C</a:t>
            </a:r>
            <a:r>
              <a:rPr lang="en-US" dirty="0" smtClean="0"/>
              <a:t>omplete all CA from most recent NSLP review</a:t>
            </a:r>
          </a:p>
          <a:p>
            <a:r>
              <a:rPr lang="en-US" sz="3400" b="1" dirty="0" smtClean="0"/>
              <a:t>P</a:t>
            </a:r>
            <a:r>
              <a:rPr lang="en-US" dirty="0" smtClean="0"/>
              <a:t>rovide more nutritious competitive foods</a:t>
            </a:r>
          </a:p>
          <a:p>
            <a:endParaRPr lang="en-US" dirty="0"/>
          </a:p>
        </p:txBody>
      </p:sp>
    </p:spTree>
    <p:extLst>
      <p:ext uri="{BB962C8B-B14F-4D97-AF65-F5344CB8AC3E}">
        <p14:creationId xmlns:p14="http://schemas.microsoft.com/office/powerpoint/2010/main" val="2677282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ook Antiqua" pitchFamily="18" charset="0"/>
              </a:rPr>
              <a:t>NSLP/HUSSC Lunch Criteria Comparison</a:t>
            </a:r>
            <a:endParaRPr lang="en-US" b="1" dirty="0">
              <a:latin typeface="Book Antiqua"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451" y="1524001"/>
            <a:ext cx="5434133"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7450" y="5102903"/>
            <a:ext cx="5434134" cy="1433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065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ook Antiqua" pitchFamily="18" charset="0"/>
              </a:rPr>
              <a:t>SBP/HUSSC Criteria Comparison</a:t>
            </a:r>
            <a:endParaRPr lang="en-US" b="1" dirty="0">
              <a:latin typeface="Book Antiqua"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47800"/>
            <a:ext cx="7323221"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49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008313" cy="1066800"/>
          </a:xfrm>
        </p:spPr>
        <p:txBody>
          <a:bodyPr>
            <a:normAutofit/>
          </a:bodyPr>
          <a:lstStyle/>
          <a:p>
            <a:r>
              <a:rPr lang="en-US" sz="3200" dirty="0" smtClean="0">
                <a:latin typeface="Book Antiqua" pitchFamily="18" charset="0"/>
              </a:rPr>
              <a:t>Other Criteria For Excellence</a:t>
            </a:r>
            <a:endParaRPr lang="en-US" sz="3200" dirty="0">
              <a:latin typeface="Book Antiqua" pitchFamily="18" charset="0"/>
            </a:endParaRPr>
          </a:p>
        </p:txBody>
      </p:sp>
      <p:sp>
        <p:nvSpPr>
          <p:cNvPr id="3" name="Content Placeholder 2"/>
          <p:cNvSpPr>
            <a:spLocks noGrp="1"/>
          </p:cNvSpPr>
          <p:nvPr>
            <p:ph idx="1"/>
          </p:nvPr>
        </p:nvSpPr>
        <p:spPr>
          <a:xfrm>
            <a:off x="4114800" y="273050"/>
            <a:ext cx="4572000" cy="3384550"/>
          </a:xfrm>
        </p:spPr>
        <p:txBody>
          <a:bodyPr/>
          <a:lstStyle/>
          <a:p>
            <a:endParaRPr lang="en-US" dirty="0"/>
          </a:p>
        </p:txBody>
      </p:sp>
      <p:sp>
        <p:nvSpPr>
          <p:cNvPr id="4" name="Text Placeholder 3"/>
          <p:cNvSpPr>
            <a:spLocks noGrp="1"/>
          </p:cNvSpPr>
          <p:nvPr>
            <p:ph type="body" sz="half" idx="2"/>
          </p:nvPr>
        </p:nvSpPr>
        <p:spPr>
          <a:xfrm>
            <a:off x="228600" y="1435100"/>
            <a:ext cx="4343400" cy="5118100"/>
          </a:xfrm>
        </p:spPr>
        <p:txBody>
          <a:bodyPr>
            <a:noAutofit/>
          </a:bodyPr>
          <a:lstStyle/>
          <a:p>
            <a:r>
              <a:rPr lang="en-US" sz="2800" dirty="0" smtClean="0"/>
              <a:t>Schools must select from a list of options that reflect HUSSC excellence in different areas. Such options include:</a:t>
            </a:r>
          </a:p>
          <a:p>
            <a:endParaRPr lang="en-US" sz="2800" dirty="0"/>
          </a:p>
          <a:p>
            <a:pPr marL="285750" indent="-285750">
              <a:buFont typeface="Courier New" pitchFamily="49" charset="0"/>
              <a:buChar char="o"/>
            </a:pPr>
            <a:r>
              <a:rPr lang="en-US" sz="2800" dirty="0" smtClean="0"/>
              <a:t>Breakfast in the Classroom</a:t>
            </a:r>
          </a:p>
          <a:p>
            <a:pPr marL="285750" indent="-285750">
              <a:buFont typeface="Courier New" pitchFamily="49" charset="0"/>
              <a:buChar char="o"/>
            </a:pPr>
            <a:r>
              <a:rPr lang="en-US" sz="2800" dirty="0" smtClean="0"/>
              <a:t>At-Risk Afterschool Participation</a:t>
            </a:r>
          </a:p>
          <a:p>
            <a:pPr marL="285750" indent="-285750">
              <a:buFont typeface="Courier New" pitchFamily="49" charset="0"/>
              <a:buChar char="o"/>
            </a:pPr>
            <a:r>
              <a:rPr lang="en-US" sz="2800" dirty="0" smtClean="0"/>
              <a:t>SFSP Participation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8600"/>
            <a:ext cx="41148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678680" y="4114800"/>
            <a:ext cx="4419600" cy="2246769"/>
          </a:xfrm>
          <a:prstGeom prst="rect">
            <a:avLst/>
          </a:prstGeom>
          <a:noFill/>
        </p:spPr>
        <p:txBody>
          <a:bodyPr wrap="square" rtlCol="0">
            <a:spAutoFit/>
          </a:bodyPr>
          <a:lstStyle/>
          <a:p>
            <a:pPr marL="285750" indent="-285750">
              <a:buFont typeface="Courier New" pitchFamily="49" charset="0"/>
              <a:buChar char="o"/>
            </a:pPr>
            <a:r>
              <a:rPr lang="en-US" sz="2800" dirty="0" smtClean="0"/>
              <a:t>Walk/Bike to School Day</a:t>
            </a:r>
          </a:p>
          <a:p>
            <a:pPr marL="285750" indent="-285750">
              <a:buFont typeface="Courier New" pitchFamily="49" charset="0"/>
              <a:buChar char="o"/>
            </a:pPr>
            <a:r>
              <a:rPr lang="en-US" sz="2800" dirty="0" smtClean="0"/>
              <a:t>Recess Before Lunch</a:t>
            </a:r>
          </a:p>
          <a:p>
            <a:pPr marL="285750" indent="-285750">
              <a:buFont typeface="Courier New" pitchFamily="49" charset="0"/>
              <a:buChar char="o"/>
            </a:pPr>
            <a:r>
              <a:rPr lang="en-US" sz="2800" dirty="0" smtClean="0"/>
              <a:t>Chefs Move to Schools</a:t>
            </a:r>
          </a:p>
          <a:p>
            <a:pPr marL="285750" indent="-285750">
              <a:buFont typeface="Courier New" pitchFamily="49" charset="0"/>
              <a:buChar char="o"/>
            </a:pPr>
            <a:r>
              <a:rPr lang="en-US" sz="2800" dirty="0" smtClean="0"/>
              <a:t>Smarter Lunchroom Techniques</a:t>
            </a:r>
            <a:endParaRPr lang="en-US" sz="2800" dirty="0"/>
          </a:p>
        </p:txBody>
      </p:sp>
    </p:spTree>
    <p:extLst>
      <p:ext uri="{BB962C8B-B14F-4D97-AF65-F5344CB8AC3E}">
        <p14:creationId xmlns:p14="http://schemas.microsoft.com/office/powerpoint/2010/main" val="2250878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ook Antiqua" pitchFamily="18" charset="0"/>
              </a:rPr>
              <a:t>How To Meet The HUSSC Criteria</a:t>
            </a:r>
            <a:endParaRPr lang="en-US" b="1" dirty="0">
              <a:latin typeface="Book Antiqua" pitchFamily="18" charset="0"/>
            </a:endParaRPr>
          </a:p>
        </p:txBody>
      </p:sp>
      <p:sp>
        <p:nvSpPr>
          <p:cNvPr id="3" name="Content Placeholder 2"/>
          <p:cNvSpPr>
            <a:spLocks noGrp="1"/>
          </p:cNvSpPr>
          <p:nvPr>
            <p:ph idx="1"/>
          </p:nvPr>
        </p:nvSpPr>
        <p:spPr>
          <a:xfrm>
            <a:off x="228600" y="1600200"/>
            <a:ext cx="8763000" cy="5029200"/>
          </a:xfrm>
        </p:spPr>
        <p:txBody>
          <a:bodyPr>
            <a:normAutofit fontScale="92500" lnSpcReduction="20000"/>
          </a:bodyPr>
          <a:lstStyle/>
          <a:p>
            <a:r>
              <a:rPr lang="en-US" dirty="0" smtClean="0"/>
              <a:t>Form a school </a:t>
            </a:r>
            <a:r>
              <a:rPr lang="en-US" dirty="0"/>
              <a:t>c</a:t>
            </a:r>
            <a:r>
              <a:rPr lang="en-US" dirty="0" smtClean="0"/>
              <a:t>hallenge team</a:t>
            </a:r>
          </a:p>
          <a:p>
            <a:endParaRPr lang="en-US" dirty="0" smtClean="0"/>
          </a:p>
          <a:p>
            <a:r>
              <a:rPr lang="en-US" dirty="0" smtClean="0"/>
              <a:t>Solicit &amp; inform </a:t>
            </a:r>
            <a:r>
              <a:rPr lang="en-US" dirty="0"/>
              <a:t>p</a:t>
            </a:r>
            <a:r>
              <a:rPr lang="en-US" dirty="0" smtClean="0"/>
              <a:t>arents, </a:t>
            </a:r>
            <a:r>
              <a:rPr lang="en-US" dirty="0"/>
              <a:t>t</a:t>
            </a:r>
            <a:r>
              <a:rPr lang="en-US" dirty="0" smtClean="0"/>
              <a:t>eachers, school </a:t>
            </a:r>
            <a:r>
              <a:rPr lang="en-US" dirty="0"/>
              <a:t>n</a:t>
            </a:r>
            <a:r>
              <a:rPr lang="en-US" dirty="0" smtClean="0"/>
              <a:t>urses, community members, school admin staff, etc.</a:t>
            </a:r>
          </a:p>
          <a:p>
            <a:endParaRPr lang="en-US" dirty="0" smtClean="0"/>
          </a:p>
          <a:p>
            <a:r>
              <a:rPr lang="en-US" dirty="0" smtClean="0"/>
              <a:t>Work with the State Agency staff to receive technical assistance meeting the criteria and completing the application</a:t>
            </a:r>
          </a:p>
          <a:p>
            <a:endParaRPr lang="en-US" dirty="0" smtClean="0"/>
          </a:p>
          <a:p>
            <a:r>
              <a:rPr lang="en-US" dirty="0" smtClean="0"/>
              <a:t>Seek resources and additional training through organizations such as NFSMI</a:t>
            </a:r>
          </a:p>
        </p:txBody>
      </p:sp>
    </p:spTree>
    <p:extLst>
      <p:ext uri="{BB962C8B-B14F-4D97-AF65-F5344CB8AC3E}">
        <p14:creationId xmlns:p14="http://schemas.microsoft.com/office/powerpoint/2010/main" val="3578572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 Antiqua" pitchFamily="18" charset="0"/>
              </a:rPr>
              <a:t>Applying for HUSSC</a:t>
            </a:r>
            <a:endParaRPr lang="en-US" b="1" dirty="0">
              <a:latin typeface="Book Antiqua" pitchFamily="18" charset="0"/>
            </a:endParaRPr>
          </a:p>
        </p:txBody>
      </p:sp>
      <p:sp>
        <p:nvSpPr>
          <p:cNvPr id="3" name="Content Placeholder 2"/>
          <p:cNvSpPr>
            <a:spLocks noGrp="1"/>
          </p:cNvSpPr>
          <p:nvPr>
            <p:ph idx="1"/>
          </p:nvPr>
        </p:nvSpPr>
        <p:spPr>
          <a:xfrm>
            <a:off x="152400" y="1447800"/>
            <a:ext cx="8839200" cy="5257800"/>
          </a:xfrm>
        </p:spPr>
        <p:txBody>
          <a:bodyPr>
            <a:normAutofit fontScale="77500" lnSpcReduction="20000"/>
          </a:bodyPr>
          <a:lstStyle/>
          <a:p>
            <a:pPr marL="514350" indent="-514350">
              <a:buAutoNum type="arabicPeriod"/>
            </a:pPr>
            <a:r>
              <a:rPr lang="en-US" dirty="0" smtClean="0"/>
              <a:t>Review the HUSSC checklist for the award level in which you’re applying for to ensure you’re meeting all of the criteria</a:t>
            </a:r>
          </a:p>
          <a:p>
            <a:pPr marL="514350" indent="-514350">
              <a:buAutoNum type="arabicPeriod"/>
            </a:pPr>
            <a:r>
              <a:rPr lang="en-US" dirty="0" smtClean="0"/>
              <a:t>Complete the HUSSC Application</a:t>
            </a:r>
          </a:p>
          <a:p>
            <a:pPr marL="514350" indent="-514350">
              <a:buAutoNum type="arabicPeriod"/>
            </a:pPr>
            <a:r>
              <a:rPr lang="en-US" dirty="0" smtClean="0"/>
              <a:t>Submit all supporting documentation:</a:t>
            </a:r>
          </a:p>
          <a:p>
            <a:pPr marL="400050" lvl="1" indent="0">
              <a:buNone/>
            </a:pPr>
            <a:r>
              <a:rPr lang="en-US" dirty="0" smtClean="0"/>
              <a:t>	a. Wellness Policy</a:t>
            </a:r>
          </a:p>
          <a:p>
            <a:pPr marL="400050" lvl="1" indent="0">
              <a:buNone/>
            </a:pPr>
            <a:r>
              <a:rPr lang="en-US" dirty="0" smtClean="0"/>
              <a:t>	b. TN registration verification</a:t>
            </a:r>
          </a:p>
          <a:p>
            <a:pPr marL="400050" lvl="1" indent="0">
              <a:buNone/>
            </a:pPr>
            <a:r>
              <a:rPr lang="en-US" dirty="0"/>
              <a:t>	</a:t>
            </a:r>
            <a:r>
              <a:rPr lang="en-US" dirty="0" smtClean="0"/>
              <a:t>c. 2 full week cycle menu for reimbursable breakfast &amp; lunches</a:t>
            </a:r>
          </a:p>
          <a:p>
            <a:pPr marL="400050" lvl="1" indent="0">
              <a:buNone/>
            </a:pPr>
            <a:r>
              <a:rPr lang="en-US" dirty="0" smtClean="0"/>
              <a:t>	d. Lunch 6-cent certification worksheets for the 2 week period</a:t>
            </a:r>
          </a:p>
          <a:p>
            <a:pPr marL="400050" lvl="1" indent="0">
              <a:buNone/>
            </a:pPr>
            <a:r>
              <a:rPr lang="en-US" dirty="0"/>
              <a:t>	</a:t>
            </a:r>
            <a:r>
              <a:rPr lang="en-US" dirty="0" smtClean="0"/>
              <a:t>e. Production Records for 2 weeks (not required for bronze)</a:t>
            </a:r>
          </a:p>
          <a:p>
            <a:pPr marL="400050" lvl="1" indent="0">
              <a:buNone/>
            </a:pPr>
            <a:r>
              <a:rPr lang="en-US" dirty="0"/>
              <a:t>	</a:t>
            </a:r>
            <a:r>
              <a:rPr lang="en-US" dirty="0" smtClean="0"/>
              <a:t>f.  Meal documentation (CN labels, nutrition facts, whole-grain rich 	documentation</a:t>
            </a:r>
          </a:p>
          <a:p>
            <a:pPr marL="400050" lvl="1" indent="0">
              <a:buNone/>
            </a:pPr>
            <a:r>
              <a:rPr lang="en-US" dirty="0"/>
              <a:t>	</a:t>
            </a:r>
            <a:r>
              <a:rPr lang="en-US" dirty="0" smtClean="0"/>
              <a:t>g. Competitive foods documentation (if app.)  </a:t>
            </a:r>
          </a:p>
          <a:p>
            <a:pPr marL="400050" lvl="1" indent="0">
              <a:buNone/>
            </a:pPr>
            <a:endParaRPr lang="en-US" dirty="0" smtClean="0"/>
          </a:p>
          <a:p>
            <a:pPr marL="400050" lvl="1" indent="0">
              <a:buNone/>
            </a:pPr>
            <a:endParaRPr lang="en-US" dirty="0"/>
          </a:p>
          <a:p>
            <a:pPr marL="400050" lvl="1" indent="0">
              <a:buNone/>
            </a:pPr>
            <a:r>
              <a:rPr lang="en-US" i="1" dirty="0" smtClean="0"/>
              <a:t>*Please contact the State Agency for application &amp; initiative assistance*</a:t>
            </a:r>
          </a:p>
          <a:p>
            <a:pPr marL="400050" lvl="1" indent="0">
              <a:buNone/>
            </a:pPr>
            <a:endParaRPr lang="en-US" dirty="0"/>
          </a:p>
          <a:p>
            <a:pPr marL="400050" lvl="1" indent="0">
              <a:buNone/>
            </a:pPr>
            <a:endParaRPr lang="en-US" dirty="0"/>
          </a:p>
        </p:txBody>
      </p:sp>
    </p:spTree>
    <p:extLst>
      <p:ext uri="{BB962C8B-B14F-4D97-AF65-F5344CB8AC3E}">
        <p14:creationId xmlns:p14="http://schemas.microsoft.com/office/powerpoint/2010/main" val="321118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 Antiqua" pitchFamily="18" charset="0"/>
              </a:rPr>
              <a:t>Resources</a:t>
            </a:r>
            <a:endParaRPr lang="en-US" b="1" dirty="0">
              <a:latin typeface="Book Antiqua" pitchFamily="18" charset="0"/>
            </a:endParaRPr>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indent="0">
              <a:buNone/>
            </a:pPr>
            <a:r>
              <a:rPr lang="en-US" dirty="0" smtClean="0"/>
              <a:t>Team Nutrition</a:t>
            </a:r>
          </a:p>
          <a:p>
            <a:pPr lvl="1">
              <a:buFont typeface="Wingdings" pitchFamily="2" charset="2"/>
              <a:buChar char="v"/>
            </a:pPr>
            <a:r>
              <a:rPr lang="en-US" u="sng" dirty="0" smtClean="0">
                <a:solidFill>
                  <a:schemeClr val="bg2">
                    <a:lumMod val="20000"/>
                    <a:lumOff val="80000"/>
                  </a:schemeClr>
                </a:solidFill>
              </a:rPr>
              <a:t>http://www.fns.usda.gov/tn/</a:t>
            </a:r>
            <a:r>
              <a:rPr lang="en-US" dirty="0" smtClean="0">
                <a:solidFill>
                  <a:schemeClr val="bg2">
                    <a:lumMod val="40000"/>
                    <a:lumOff val="60000"/>
                  </a:schemeClr>
                </a:solidFill>
              </a:rPr>
              <a:t>	</a:t>
            </a:r>
            <a:endParaRPr lang="en-US" dirty="0">
              <a:solidFill>
                <a:schemeClr val="bg2">
                  <a:lumMod val="40000"/>
                  <a:lumOff val="60000"/>
                </a:schemeClr>
              </a:solidFill>
            </a:endParaRPr>
          </a:p>
          <a:p>
            <a:pPr marL="0" indent="0">
              <a:buNone/>
            </a:pPr>
            <a:r>
              <a:rPr lang="en-US" dirty="0" smtClean="0"/>
              <a:t>Washington State Dairy Council</a:t>
            </a:r>
          </a:p>
          <a:p>
            <a:pPr lvl="1">
              <a:buFont typeface="Wingdings" pitchFamily="2" charset="2"/>
              <a:buChar char="v"/>
            </a:pPr>
            <a:r>
              <a:rPr lang="en-US" u="sng" dirty="0" smtClean="0">
                <a:solidFill>
                  <a:schemeClr val="bg2">
                    <a:lumMod val="20000"/>
                    <a:lumOff val="80000"/>
                  </a:schemeClr>
                </a:solidFill>
              </a:rPr>
              <a:t>http://www.eatsmart.org/</a:t>
            </a:r>
          </a:p>
          <a:p>
            <a:pPr marL="0" indent="0">
              <a:buNone/>
            </a:pPr>
            <a:r>
              <a:rPr lang="en-US" dirty="0" smtClean="0"/>
              <a:t>NFSMI</a:t>
            </a:r>
          </a:p>
          <a:p>
            <a:pPr lvl="1">
              <a:buFont typeface="Wingdings" pitchFamily="2" charset="2"/>
              <a:buChar char="v"/>
            </a:pPr>
            <a:r>
              <a:rPr lang="en-US" u="sng" dirty="0">
                <a:solidFill>
                  <a:schemeClr val="bg2">
                    <a:lumMod val="20000"/>
                    <a:lumOff val="80000"/>
                  </a:schemeClr>
                </a:solidFill>
              </a:rPr>
              <a:t>n</a:t>
            </a:r>
            <a:r>
              <a:rPr lang="en-US" u="sng" dirty="0" smtClean="0">
                <a:solidFill>
                  <a:schemeClr val="bg2">
                    <a:lumMod val="20000"/>
                    <a:lumOff val="80000"/>
                  </a:schemeClr>
                </a:solidFill>
              </a:rPr>
              <a:t>fsmi.org</a:t>
            </a:r>
          </a:p>
          <a:p>
            <a:pPr marL="0" indent="0">
              <a:buNone/>
            </a:pPr>
            <a:r>
              <a:rPr lang="en-US" dirty="0" smtClean="0"/>
              <a:t>Choose My Plate</a:t>
            </a:r>
          </a:p>
          <a:p>
            <a:pPr lvl="1">
              <a:buFont typeface="Wingdings" pitchFamily="2" charset="2"/>
              <a:buChar char="v"/>
            </a:pPr>
            <a:r>
              <a:rPr lang="en-US" u="sng" dirty="0" smtClean="0">
                <a:solidFill>
                  <a:schemeClr val="bg2">
                    <a:lumMod val="20000"/>
                    <a:lumOff val="80000"/>
                  </a:schemeClr>
                </a:solidFill>
              </a:rPr>
              <a:t>http://www.choosemyplate.gov/</a:t>
            </a:r>
            <a:endParaRPr lang="en-US" u="sng" dirty="0">
              <a:solidFill>
                <a:schemeClr val="bg2">
                  <a:lumMod val="20000"/>
                  <a:lumOff val="80000"/>
                </a:schemeClr>
              </a:solidFill>
            </a:endParaRPr>
          </a:p>
          <a:p>
            <a:pPr marL="0" indent="0">
              <a:buNone/>
            </a:pPr>
            <a:r>
              <a:rPr lang="en-US" dirty="0" smtClean="0"/>
              <a:t>USDA Policy Memos</a:t>
            </a:r>
          </a:p>
          <a:p>
            <a:pPr lvl="1">
              <a:buFont typeface="Wingdings" pitchFamily="2" charset="2"/>
              <a:buChar char="v"/>
            </a:pPr>
            <a:r>
              <a:rPr lang="en-US" smtClean="0">
                <a:solidFill>
                  <a:schemeClr val="bg2">
                    <a:lumMod val="20000"/>
                    <a:lumOff val="80000"/>
                  </a:schemeClr>
                </a:solidFill>
              </a:rPr>
              <a:t>SP 10-2012 REVISED: </a:t>
            </a:r>
            <a:r>
              <a:rPr lang="en-US" dirty="0" smtClean="0">
                <a:solidFill>
                  <a:schemeClr val="bg2">
                    <a:lumMod val="20000"/>
                    <a:lumOff val="80000"/>
                  </a:schemeClr>
                </a:solidFill>
              </a:rPr>
              <a:t>Q &amp; A on NSLP &amp; SBP Nutrition Standards Final Rule</a:t>
            </a:r>
          </a:p>
          <a:p>
            <a:pPr lvl="1">
              <a:buFont typeface="Wingdings" pitchFamily="2" charset="2"/>
              <a:buChar char="v"/>
            </a:pPr>
            <a:r>
              <a:rPr lang="en-US" dirty="0" smtClean="0">
                <a:solidFill>
                  <a:schemeClr val="bg2">
                    <a:lumMod val="20000"/>
                    <a:lumOff val="80000"/>
                  </a:schemeClr>
                </a:solidFill>
              </a:rPr>
              <a:t>TA 03-2012: Revised HUSSC Criteria</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7354" y="1524000"/>
            <a:ext cx="3048000" cy="236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81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1964</TotalTime>
  <Words>2593</Words>
  <Application>Microsoft Office PowerPoint</Application>
  <PresentationFormat>On-screen Show (4:3)</PresentationFormat>
  <Paragraphs>174</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Calibri</vt:lpstr>
      <vt:lpstr>Courier New</vt:lpstr>
      <vt:lpstr>Wingdings</vt:lpstr>
      <vt:lpstr>Office Theme</vt:lpstr>
      <vt:lpstr>PowerPoint Presentation</vt:lpstr>
      <vt:lpstr>Award Levels</vt:lpstr>
      <vt:lpstr>Challenge Criteria</vt:lpstr>
      <vt:lpstr>NSLP/HUSSC Lunch Criteria Comparison</vt:lpstr>
      <vt:lpstr>SBP/HUSSC Criteria Comparison</vt:lpstr>
      <vt:lpstr>Other Criteria For Excellence</vt:lpstr>
      <vt:lpstr>How To Meet The HUSSC Criteria</vt:lpstr>
      <vt:lpstr>Applying for HUSSC</vt:lpstr>
      <vt:lpstr>Resources</vt:lpstr>
      <vt:lpstr>HealthierUS School Challenge</vt:lpstr>
      <vt:lpstr>PowerPoint Presentation</vt:lpstr>
    </vt:vector>
  </TitlesOfParts>
  <Company>Dept. of Education and Early Development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Lietz, Veronica A (EED)</dc:creator>
  <cp:lastModifiedBy>Coil, Cyde J (EED)</cp:lastModifiedBy>
  <cp:revision>31</cp:revision>
  <cp:lastPrinted>2013-08-12T22:21:12Z</cp:lastPrinted>
  <dcterms:created xsi:type="dcterms:W3CDTF">2013-08-12T05:00:13Z</dcterms:created>
  <dcterms:modified xsi:type="dcterms:W3CDTF">2017-12-06T20:08:42Z</dcterms:modified>
</cp:coreProperties>
</file>