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437" r:id="rId2"/>
    <p:sldId id="505" r:id="rId3"/>
    <p:sldId id="502" r:id="rId4"/>
    <p:sldId id="506" r:id="rId5"/>
    <p:sldId id="325" r:id="rId6"/>
    <p:sldId id="493" r:id="rId7"/>
    <p:sldId id="499" r:id="rId8"/>
    <p:sldId id="494" r:id="rId9"/>
    <p:sldId id="492" r:id="rId10"/>
    <p:sldId id="496" r:id="rId11"/>
    <p:sldId id="497" r:id="rId12"/>
    <p:sldId id="498" r:id="rId13"/>
    <p:sldId id="500" r:id="rId14"/>
    <p:sldId id="501" r:id="rId15"/>
    <p:sldId id="483" r:id="rId16"/>
    <p:sldId id="491" r:id="rId17"/>
    <p:sldId id="509" r:id="rId18"/>
    <p:sldId id="510" r:id="rId19"/>
    <p:sldId id="512" r:id="rId20"/>
    <p:sldId id="514" r:id="rId21"/>
    <p:sldId id="515" r:id="rId22"/>
    <p:sldId id="516" r:id="rId23"/>
    <p:sldId id="518" r:id="rId24"/>
    <p:sldId id="517" r:id="rId25"/>
    <p:sldId id="484" r:id="rId26"/>
    <p:sldId id="503" r:id="rId27"/>
    <p:sldId id="504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valentour" initials="jl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685" autoAdjust="0"/>
  </p:normalViewPr>
  <p:slideViewPr>
    <p:cSldViewPr>
      <p:cViewPr>
        <p:scale>
          <a:sx n="75" d="100"/>
          <a:sy n="75" d="100"/>
        </p:scale>
        <p:origin x="-97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delduca:Downloads:chart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AMO Targets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Sheet3!$A$1:$A$6</c:f>
              <c:strCache>
                <c:ptCount val="6"/>
                <c:pt idx="0">
                  <c:v>2013 Target </c:v>
                </c:pt>
                <c:pt idx="1">
                  <c:v>2014 Target</c:v>
                </c:pt>
                <c:pt idx="2">
                  <c:v>2015 Target</c:v>
                </c:pt>
                <c:pt idx="3">
                  <c:v>2016 Target</c:v>
                </c:pt>
                <c:pt idx="4">
                  <c:v>2017 Target</c:v>
                </c:pt>
                <c:pt idx="5">
                  <c:v>2018 Target</c:v>
                </c:pt>
              </c:strCache>
            </c:strRef>
          </c:cat>
          <c:val>
            <c:numRef>
              <c:f>Sheet3!$B$1:$B$6</c:f>
              <c:numCache>
                <c:formatCode>0%</c:formatCode>
                <c:ptCount val="6"/>
                <c:pt idx="0">
                  <c:v>0.78</c:v>
                </c:pt>
                <c:pt idx="1">
                  <c:v>0.8</c:v>
                </c:pt>
                <c:pt idx="2">
                  <c:v>0.82</c:v>
                </c:pt>
                <c:pt idx="3">
                  <c:v>0.84</c:v>
                </c:pt>
                <c:pt idx="4">
                  <c:v>0.86</c:v>
                </c:pt>
                <c:pt idx="5">
                  <c:v>0.88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4867200"/>
        <c:axId val="174868736"/>
      </c:barChart>
      <c:catAx>
        <c:axId val="174867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74868736"/>
        <c:crosses val="autoZero"/>
        <c:auto val="1"/>
        <c:lblAlgn val="ctr"/>
        <c:lblOffset val="100"/>
        <c:noMultiLvlLbl val="0"/>
      </c:catAx>
      <c:valAx>
        <c:axId val="17486873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74867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EEAD9F-2E79-43FB-A835-96B622838204}" type="datetimeFigureOut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16EFF2-2C0F-4B4B-BD04-974EDCD636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3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EFF2-2C0F-4B4B-BD04-974EDCD636A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Bump up Econ</a:t>
            </a:r>
            <a:r>
              <a:rPr lang="en-US" baseline="0" dirty="0" smtClean="0"/>
              <a:t> dis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EFF2-2C0F-4B4B-BD04-974EDCD636A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3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</a:t>
            </a:r>
            <a:r>
              <a:rPr lang="en-US" baseline="0" dirty="0" smtClean="0"/>
              <a:t> whether or not to keep attendance rate this low…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EFF2-2C0F-4B4B-BD04-974EDCD636A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0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1CC7-DD99-450D-A48B-2971AC851829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9F18-472F-45F7-A734-143BC9A3A6EF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699F-A1AD-48AD-9B13-B8EF052E6D39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3D9D-D31F-41D4-81E6-1E2A99081812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239B-BB4E-45C5-947C-7311B17A7C36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6E2C-3BD2-4699-8D38-7212B86B2468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9A40-608A-48AE-BFAF-39571A7A900F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459-138E-45B9-A592-D21454888895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F157-D9A6-49D1-9B16-14EC3898ABCE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0472-D3C8-4DE1-8057-5D06F44C40BE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D5E9-EDB8-46B7-AF65-28D9929A709A}" type="datetime1">
              <a:rPr lang="en-US" smtClean="0"/>
              <a:pPr/>
              <a:t>8/15/2013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22D228-4005-4149-BE88-DD95558ED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A1C662-5F1F-46EF-A633-32BD61EB26ED}" type="datetime1">
              <a:rPr lang="en-US" smtClean="0"/>
              <a:pPr/>
              <a:t>8/15/2013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Alaska’s New Accountability System</a:t>
            </a:r>
            <a:br>
              <a:rPr lang="en-US" sz="3600" dirty="0" smtClean="0"/>
            </a:br>
            <a:r>
              <a:rPr lang="en-US" sz="3600" dirty="0" smtClean="0"/>
              <a:t>for Schools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 descr="Color E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5334000"/>
            <a:ext cx="1267793" cy="11658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4648200"/>
            <a:ext cx="65532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969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Growth &amp; Proficiency Index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8190633" cy="3733965"/>
          </a:xfrm>
        </p:spPr>
      </p:pic>
      <p:sp>
        <p:nvSpPr>
          <p:cNvPr id="8" name="TextBox 7"/>
          <p:cNvSpPr txBox="1"/>
          <p:nvPr/>
        </p:nvSpPr>
        <p:spPr>
          <a:xfrm>
            <a:off x="152400" y="3200400"/>
            <a:ext cx="762000" cy="36933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2209800"/>
            <a:ext cx="762000" cy="36933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200400"/>
            <a:ext cx="762000" cy="36933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Group Weighting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806876"/>
              </p:ext>
            </p:extLst>
          </p:nvPr>
        </p:nvGraphicFramePr>
        <p:xfrm>
          <a:off x="457200" y="1600200"/>
          <a:ext cx="7620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Alaska 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 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</a:t>
                      </a:r>
                      <a:r>
                        <a:rPr lang="en-US" baseline="0" dirty="0" smtClean="0"/>
                        <a:t> w/ 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93.80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7620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7620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3200"/>
            <a:ext cx="7620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124200"/>
            <a:ext cx="7620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505200"/>
            <a:ext cx="7620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10000"/>
            <a:ext cx="7620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162800" cy="644979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35500" y="22098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80 x 35% = 28 ASPI points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7150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93.8 x 40% = 37.52 ASPI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26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Attendance Rate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3657600" cy="4831080"/>
          </a:xfrm>
          <a:ln>
            <a:noFill/>
          </a:ln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Attendance Points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%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		    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Points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96-100	     100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93-95	       95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90-92	       80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85-89	       50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70-85	       25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Below 70	        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58900"/>
            <a:ext cx="3657600" cy="55399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Average attendance of all students</a:t>
            </a:r>
          </a:p>
          <a:p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Example: 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100 students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16,100 combined days of attendance</a:t>
            </a: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17,000 days of membership</a:t>
            </a: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16,100 / 17,000 = 94.7% attendance rate</a:t>
            </a:r>
          </a:p>
          <a:p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895600"/>
            <a:ext cx="2971800" cy="445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162800" cy="644979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35500" y="22098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80 x 35% = 28 ASPI points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7150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93.8 x 40% = 37.52 ASPI points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1971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r>
              <a:rPr lang="en-US" b="1" dirty="0"/>
              <a:t>5</a:t>
            </a:r>
            <a:r>
              <a:rPr lang="en-US" b="1" dirty="0" smtClean="0"/>
              <a:t> x 25% = 23.75 ASPI points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5905500"/>
            <a:ext cx="189230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ASPI POINTS = 89.27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589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Ratings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3657600" cy="639762"/>
          </a:xfrm>
        </p:spPr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ASPI Points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	</a:t>
            </a:r>
            <a:r>
              <a:rPr lang="en-US" sz="3200" dirty="0"/>
              <a:t>94 – 100</a:t>
            </a:r>
          </a:p>
          <a:p>
            <a:pPr marL="114300" indent="0">
              <a:buNone/>
            </a:pPr>
            <a:r>
              <a:rPr lang="en-US" sz="3200" dirty="0" smtClean="0"/>
              <a:t>	85 </a:t>
            </a:r>
            <a:r>
              <a:rPr lang="en-US" sz="3200" dirty="0"/>
              <a:t>– </a:t>
            </a:r>
            <a:r>
              <a:rPr lang="en-US" sz="3200" dirty="0" smtClean="0"/>
              <a:t>93.99	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	65 – 84.99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	55 – 64.99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	0 – 54.99</a:t>
            </a:r>
            <a:endParaRPr lang="en-US" sz="32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419600" y="1828800"/>
            <a:ext cx="3657600" cy="639762"/>
          </a:xfrm>
        </p:spPr>
        <p:txBody>
          <a:bodyPr/>
          <a:lstStyle/>
          <a:p>
            <a:r>
              <a:rPr lang="en-US" sz="3600" dirty="0"/>
              <a:t>Number of Stars</a:t>
            </a:r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53340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58293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2865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7437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2390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57912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62484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67056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5-Point Star 19"/>
          <p:cNvSpPr/>
          <p:nvPr/>
        </p:nvSpPr>
        <p:spPr>
          <a:xfrm>
            <a:off x="72390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5-Point Star 20"/>
          <p:cNvSpPr/>
          <p:nvPr/>
        </p:nvSpPr>
        <p:spPr>
          <a:xfrm>
            <a:off x="67056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72390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-Point Star 23"/>
          <p:cNvSpPr/>
          <p:nvPr/>
        </p:nvSpPr>
        <p:spPr>
          <a:xfrm>
            <a:off x="61722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>
            <a:off x="7239000" y="45720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5-Point Star 25"/>
          <p:cNvSpPr/>
          <p:nvPr/>
        </p:nvSpPr>
        <p:spPr>
          <a:xfrm>
            <a:off x="6705600" y="3962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5-Point Star 26"/>
          <p:cNvSpPr/>
          <p:nvPr/>
        </p:nvSpPr>
        <p:spPr>
          <a:xfrm>
            <a:off x="7239000" y="3962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667000"/>
            <a:ext cx="6934200" cy="609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467600" cy="617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18288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80 x </a:t>
            </a:r>
            <a:r>
              <a:rPr lang="en-US" b="1" dirty="0" smtClean="0"/>
              <a:t>20</a:t>
            </a:r>
            <a:r>
              <a:rPr lang="en-US" b="1" dirty="0" smtClean="0"/>
              <a:t>% </a:t>
            </a:r>
            <a:r>
              <a:rPr lang="en-US" b="1" dirty="0" smtClean="0"/>
              <a:t>= 16 ASPI points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r>
              <a:rPr lang="en-US" b="1" dirty="0"/>
              <a:t>5</a:t>
            </a:r>
            <a:r>
              <a:rPr lang="en-US" b="1" dirty="0" smtClean="0"/>
              <a:t> x 10% = 9.5 ASPI points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53340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93.8 x 40% = 37.52 ASPI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288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higher of 4-year or 5-year cohort rate (required graduation rate formula)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27747"/>
              </p:ext>
            </p:extLst>
          </p:nvPr>
        </p:nvGraphicFramePr>
        <p:xfrm>
          <a:off x="1371600" y="2514600"/>
          <a:ext cx="6248400" cy="3581406"/>
        </p:xfrm>
        <a:graphic>
          <a:graphicData uri="http://schemas.openxmlformats.org/drawingml/2006/table">
            <a:tbl>
              <a:tblPr firstRow="1" firstCol="1" bandRow="1"/>
              <a:tblGrid>
                <a:gridCol w="2372064"/>
                <a:gridCol w="2324652"/>
                <a:gridCol w="1551684"/>
              </a:tblGrid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 year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year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indent="38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90-97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93-97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85-89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89-92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80-84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85-88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80-84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60-69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60-69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4">
                <a:tc>
                  <a:txBody>
                    <a:bodyPr/>
                    <a:lstStyle/>
                    <a:p>
                      <a:pPr marL="1123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Below 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Below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3733800"/>
            <a:ext cx="2362200" cy="3810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733800"/>
            <a:ext cx="1524000" cy="3810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467600" cy="617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18288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80 x </a:t>
            </a:r>
            <a:r>
              <a:rPr lang="en-US" b="1" dirty="0" smtClean="0"/>
              <a:t>20</a:t>
            </a:r>
            <a:r>
              <a:rPr lang="en-US" b="1" dirty="0" smtClean="0"/>
              <a:t>% </a:t>
            </a:r>
            <a:r>
              <a:rPr lang="en-US" b="1" dirty="0" smtClean="0"/>
              <a:t>= 16 ASPI points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r>
              <a:rPr lang="en-US" b="1" dirty="0"/>
              <a:t>5</a:t>
            </a:r>
            <a:r>
              <a:rPr lang="en-US" b="1" dirty="0" smtClean="0"/>
              <a:t> x 10% = 9.5 ASPI points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53340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93.8 x 40% = 37.52 ASPI points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8956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90 x 20% = 18 ASPI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045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&amp; Career Ready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/>
              <a:t>Points earned for each certificate/score level as </a:t>
            </a:r>
            <a:r>
              <a:rPr lang="en-US" dirty="0" smtClean="0"/>
              <a:t>shown</a:t>
            </a:r>
          </a:p>
          <a:p>
            <a:pPr marL="0" lvl="1" indent="0">
              <a:buNone/>
            </a:pPr>
            <a:endParaRPr lang="en-US" dirty="0" smtClean="0"/>
          </a:p>
          <a:p>
            <a:pPr marL="182880" lvl="1"/>
            <a:r>
              <a:rPr lang="en-US" dirty="0" smtClean="0"/>
              <a:t># </a:t>
            </a:r>
            <a:r>
              <a:rPr lang="en-US" dirty="0"/>
              <a:t>students tested (current 12</a:t>
            </a:r>
            <a:r>
              <a:rPr lang="en-US" baseline="30000" dirty="0"/>
              <a:t>th</a:t>
            </a:r>
            <a:r>
              <a:rPr lang="en-US" dirty="0"/>
              <a:t> graders tested in either 11</a:t>
            </a:r>
            <a:r>
              <a:rPr lang="en-US" baseline="30000" dirty="0"/>
              <a:t>th</a:t>
            </a:r>
            <a:r>
              <a:rPr lang="en-US" dirty="0"/>
              <a:t> and/or 12</a:t>
            </a:r>
            <a:r>
              <a:rPr lang="en-US" baseline="30000" dirty="0"/>
              <a:t>th</a:t>
            </a:r>
            <a:r>
              <a:rPr lang="en-US" dirty="0"/>
              <a:t> grades) in any WorkKeys, ACT, or SAT </a:t>
            </a:r>
            <a:r>
              <a:rPr lang="en-US" dirty="0" smtClean="0"/>
              <a:t>assessment</a:t>
            </a:r>
          </a:p>
          <a:p>
            <a:pPr marL="182880" lvl="1"/>
            <a:endParaRPr lang="en-US" sz="2000" dirty="0"/>
          </a:p>
          <a:p>
            <a:pPr marL="182880" lvl="1"/>
            <a:r>
              <a:rPr lang="en-US" sz="2000" dirty="0" smtClean="0"/>
              <a:t>% </a:t>
            </a:r>
            <a:r>
              <a:rPr lang="en-US" sz="2000" dirty="0"/>
              <a:t>calculated based on total number of points earned divided by number of students </a:t>
            </a:r>
            <a:r>
              <a:rPr lang="en-US" sz="2000" dirty="0" smtClean="0"/>
              <a:t>tested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81038"/>
              </p:ext>
            </p:extLst>
          </p:nvPr>
        </p:nvGraphicFramePr>
        <p:xfrm>
          <a:off x="914400" y="4267200"/>
          <a:ext cx="6781799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2480253"/>
                <a:gridCol w="1372834"/>
                <a:gridCol w="1464356"/>
                <a:gridCol w="1464356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WorkKeys Certificate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 Score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SAT Score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Points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Gold or Platinum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1680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Silver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Bronze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1450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got here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ESEA Flexibility Waiver application submitted in October 2012</a:t>
            </a:r>
          </a:p>
          <a:p>
            <a:endParaRPr lang="en-US" sz="2400" dirty="0"/>
          </a:p>
          <a:p>
            <a:r>
              <a:rPr lang="en-US" sz="2400" dirty="0" smtClean="0"/>
              <a:t>Approved by US Department of Education in May 2013</a:t>
            </a:r>
          </a:p>
          <a:p>
            <a:endParaRPr lang="en-US" sz="2400" dirty="0"/>
          </a:p>
          <a:p>
            <a:r>
              <a:rPr lang="en-US" sz="2400" dirty="0" smtClean="0"/>
              <a:t>Permitted Alaska to develop new regulations for school accountability</a:t>
            </a:r>
          </a:p>
          <a:p>
            <a:endParaRPr lang="en-US" sz="2400" dirty="0"/>
          </a:p>
          <a:p>
            <a:r>
              <a:rPr lang="en-US" sz="2400" dirty="0" smtClean="0"/>
              <a:t>Those regulations approved by the Alaska State Board of Education in June 2013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&amp; Career Ready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120 12</a:t>
            </a:r>
            <a:r>
              <a:rPr lang="en-US" baseline="30000" dirty="0" smtClean="0"/>
              <a:t>th</a:t>
            </a:r>
            <a:r>
              <a:rPr lang="en-US" dirty="0" smtClean="0"/>
              <a:t> graders</a:t>
            </a:r>
            <a:endParaRPr lang="en-US" sz="2000" dirty="0"/>
          </a:p>
          <a:p>
            <a:pPr marL="182880" lvl="1"/>
            <a:r>
              <a:rPr lang="en-US" dirty="0" smtClean="0"/>
              <a:t>100 took assessment</a:t>
            </a:r>
          </a:p>
          <a:p>
            <a:pPr marL="182880" lvl="1"/>
            <a:r>
              <a:rPr lang="en-US" dirty="0" smtClean="0"/>
              <a:t>60 got qualifying points</a:t>
            </a:r>
          </a:p>
          <a:p>
            <a:pPr marL="548640" lvl="2"/>
            <a:r>
              <a:rPr lang="en-US" dirty="0"/>
              <a:t>2</a:t>
            </a:r>
            <a:r>
              <a:rPr lang="en-US" sz="1800" dirty="0" smtClean="0"/>
              <a:t>0 x 100 = 2,000 points</a:t>
            </a:r>
          </a:p>
          <a:p>
            <a:pPr marL="548640" lvl="2"/>
            <a:r>
              <a:rPr lang="en-US" dirty="0"/>
              <a:t>2</a:t>
            </a:r>
            <a:r>
              <a:rPr lang="en-US" dirty="0" smtClean="0"/>
              <a:t>0 x 95 = 1,900 points </a:t>
            </a:r>
          </a:p>
          <a:p>
            <a:pPr marL="548640" lvl="2"/>
            <a:r>
              <a:rPr lang="en-US" dirty="0" smtClean="0"/>
              <a:t>2</a:t>
            </a:r>
            <a:r>
              <a:rPr lang="en-US" sz="1800" dirty="0" smtClean="0"/>
              <a:t>0 x 80 = 1,600 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59116"/>
              </p:ext>
            </p:extLst>
          </p:nvPr>
        </p:nvGraphicFramePr>
        <p:xfrm>
          <a:off x="914400" y="3810000"/>
          <a:ext cx="6781799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2480253"/>
                <a:gridCol w="1372834"/>
                <a:gridCol w="1464356"/>
                <a:gridCol w="1464356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WorkKeys Certificate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 Score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SAT Score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Points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Gold or Platinum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1680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Silver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Bronze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1450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4343400"/>
            <a:ext cx="2514600" cy="609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19600"/>
            <a:ext cx="1447800" cy="533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953000"/>
            <a:ext cx="1447800" cy="533400"/>
          </a:xfrm>
          <a:prstGeom prst="rect">
            <a:avLst/>
          </a:prstGeom>
          <a:noFill/>
          <a:ln w="57150" cmpd="sng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953000"/>
            <a:ext cx="1447800" cy="533400"/>
          </a:xfrm>
          <a:prstGeom prst="rect">
            <a:avLst/>
          </a:prstGeom>
          <a:noFill/>
          <a:ln w="76200" cmpd="sng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5562600"/>
            <a:ext cx="1447800" cy="533400"/>
          </a:xfrm>
          <a:prstGeom prst="rect">
            <a:avLst/>
          </a:prstGeom>
          <a:noFill/>
          <a:ln w="76200" cmpd="sng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5562600"/>
            <a:ext cx="1447800" cy="533400"/>
          </a:xfrm>
          <a:prstGeom prst="rect">
            <a:avLst/>
          </a:prstGeom>
          <a:noFill/>
          <a:ln w="76200" cmpd="sng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6324600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0" lvl="2"/>
            <a:r>
              <a:rPr lang="en-US" dirty="0"/>
              <a:t>5,500 points / 100 = 55 ASPI Points</a:t>
            </a:r>
          </a:p>
        </p:txBody>
      </p:sp>
    </p:spTree>
    <p:extLst>
      <p:ext uri="{BB962C8B-B14F-4D97-AF65-F5344CB8AC3E}">
        <p14:creationId xmlns:p14="http://schemas.microsoft.com/office/powerpoint/2010/main" val="403297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467600" cy="617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18288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80 x 20% = 16 ASPI points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r>
              <a:rPr lang="en-US" b="1" dirty="0"/>
              <a:t>5</a:t>
            </a:r>
            <a:r>
              <a:rPr lang="en-US" b="1" dirty="0" smtClean="0"/>
              <a:t> x 10% = 9.5 ASPI points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53340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93.8 x 40% = 37.52 ASPI points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8956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90 x 20% = 18 ASPI points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5240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55 x </a:t>
            </a:r>
            <a:r>
              <a:rPr lang="en-US" b="1" dirty="0"/>
              <a:t>8</a:t>
            </a:r>
            <a:r>
              <a:rPr lang="en-US" b="1" dirty="0" smtClean="0"/>
              <a:t>% = 4.4 ASPI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41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&amp; Career Indicator Participation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WorkKeys</a:t>
            </a:r>
            <a:r>
              <a:rPr lang="en-US" dirty="0" smtClean="0"/>
              <a:t> weighted at 2% for 11</a:t>
            </a:r>
            <a:r>
              <a:rPr lang="en-US" baseline="30000" dirty="0" smtClean="0"/>
              <a:t>th</a:t>
            </a:r>
            <a:r>
              <a:rPr lang="en-US" dirty="0" smtClean="0"/>
              <a:t> graders who take test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94ED-C83B-48CE-BD27-1442A7AEAE53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13283"/>
              </p:ext>
            </p:extLst>
          </p:nvPr>
        </p:nvGraphicFramePr>
        <p:xfrm>
          <a:off x="990600" y="2286000"/>
          <a:ext cx="5715000" cy="2362200"/>
        </p:xfrm>
        <a:graphic>
          <a:graphicData uri="http://schemas.openxmlformats.org/drawingml/2006/table">
            <a:tbl>
              <a:tblPr firstRow="1" firstCol="1" bandRow="1"/>
              <a:tblGrid>
                <a:gridCol w="3846335"/>
                <a:gridCol w="1868665"/>
              </a:tblGrid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Participation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90-94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0-89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4114800"/>
            <a:ext cx="1219200" cy="369332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609600" cy="369332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8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467600" cy="617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18288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80 x 20% = 16 ASPI points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r>
              <a:rPr lang="en-US" b="1" dirty="0"/>
              <a:t>5</a:t>
            </a:r>
            <a:r>
              <a:rPr lang="en-US" b="1" dirty="0" smtClean="0"/>
              <a:t> x 10% = 9.5 ASPI points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5334000"/>
            <a:ext cx="3200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93.8 x 40% = 37.52 ASPI points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8956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90 x 20% = 18 ASPI points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5240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55 x </a:t>
            </a:r>
            <a:r>
              <a:rPr lang="en-US" b="1" dirty="0"/>
              <a:t>8</a:t>
            </a:r>
            <a:r>
              <a:rPr lang="en-US" b="1" dirty="0" smtClean="0"/>
              <a:t>% = 4.4 ASPI points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1371600"/>
            <a:ext cx="23622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</a:t>
            </a:r>
            <a:r>
              <a:rPr lang="en-US" b="1" dirty="0" smtClean="0"/>
              <a:t> x 2% = </a:t>
            </a:r>
            <a:r>
              <a:rPr lang="en-US" b="1" dirty="0"/>
              <a:t>0</a:t>
            </a:r>
            <a:r>
              <a:rPr lang="en-US" b="1" dirty="0" smtClean="0"/>
              <a:t> ASPI points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867400"/>
            <a:ext cx="189230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ASPI POINTS = 85.42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480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Ratings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3657600" cy="639762"/>
          </a:xfrm>
        </p:spPr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ASPI Points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	</a:t>
            </a:r>
            <a:r>
              <a:rPr lang="en-US" sz="3200" dirty="0"/>
              <a:t>94 – 100</a:t>
            </a:r>
          </a:p>
          <a:p>
            <a:pPr marL="114300" indent="0">
              <a:buNone/>
            </a:pPr>
            <a:r>
              <a:rPr lang="en-US" sz="3200" dirty="0" smtClean="0"/>
              <a:t>	85 </a:t>
            </a:r>
            <a:r>
              <a:rPr lang="en-US" sz="3200" dirty="0"/>
              <a:t>– </a:t>
            </a:r>
            <a:r>
              <a:rPr lang="en-US" sz="3200" dirty="0" smtClean="0"/>
              <a:t>93.99	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	65 – 84.99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	55 – 64.99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	0 – 54.99</a:t>
            </a:r>
            <a:endParaRPr lang="en-US" sz="32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419600" y="1828800"/>
            <a:ext cx="3657600" cy="639762"/>
          </a:xfrm>
        </p:spPr>
        <p:txBody>
          <a:bodyPr/>
          <a:lstStyle/>
          <a:p>
            <a:r>
              <a:rPr lang="en-US" sz="3600" dirty="0"/>
              <a:t>Number of Stars</a:t>
            </a:r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53340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58293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2865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7437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239000" y="21463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57912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62484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67056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5-Point Star 19"/>
          <p:cNvSpPr/>
          <p:nvPr/>
        </p:nvSpPr>
        <p:spPr>
          <a:xfrm>
            <a:off x="72390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5-Point Star 20"/>
          <p:cNvSpPr/>
          <p:nvPr/>
        </p:nvSpPr>
        <p:spPr>
          <a:xfrm>
            <a:off x="67056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72390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-Point Star 23"/>
          <p:cNvSpPr/>
          <p:nvPr/>
        </p:nvSpPr>
        <p:spPr>
          <a:xfrm>
            <a:off x="61722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>
            <a:off x="7239000" y="45720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5-Point Star 25"/>
          <p:cNvSpPr/>
          <p:nvPr/>
        </p:nvSpPr>
        <p:spPr>
          <a:xfrm>
            <a:off x="6705600" y="3962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5-Point Star 26"/>
          <p:cNvSpPr/>
          <p:nvPr/>
        </p:nvSpPr>
        <p:spPr>
          <a:xfrm>
            <a:off x="7239000" y="3962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667000"/>
            <a:ext cx="6934200" cy="609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5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Measurable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Targets set </a:t>
            </a:r>
          </a:p>
          <a:p>
            <a:pPr lvl="1"/>
            <a:r>
              <a:rPr lang="en-US" dirty="0" smtClean="0"/>
              <a:t>In reading, writing, and math </a:t>
            </a:r>
          </a:p>
          <a:p>
            <a:pPr lvl="1"/>
            <a:r>
              <a:rPr lang="en-US" dirty="0" smtClean="0"/>
              <a:t>For all-students group and for subgroups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State, districts, and schools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reduce by ½ over a 6-year period the number of non-proficient students</a:t>
            </a:r>
          </a:p>
          <a:p>
            <a:pPr lvl="1"/>
            <a:r>
              <a:rPr lang="en-US" dirty="0" smtClean="0"/>
              <a:t>Reduction in equal increments over 6 years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School AMO targets met if</a:t>
            </a:r>
          </a:p>
          <a:p>
            <a:pPr lvl="1"/>
            <a:r>
              <a:rPr lang="en-US" dirty="0" smtClean="0"/>
              <a:t>School or state target is met</a:t>
            </a:r>
          </a:p>
          <a:p>
            <a:pPr lvl="1"/>
            <a:r>
              <a:rPr lang="en-US" dirty="0" smtClean="0"/>
              <a:t>Graduation rate and participation rate are met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0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2012</a:t>
            </a:r>
          </a:p>
          <a:p>
            <a:pPr lvl="1"/>
            <a:r>
              <a:rPr lang="en-US" dirty="0"/>
              <a:t>Percent not proficient in reading = 24%</a:t>
            </a:r>
          </a:p>
          <a:p>
            <a:pPr lvl="1"/>
            <a:r>
              <a:rPr lang="en-US" dirty="0" smtClean="0"/>
              <a:t>Percent proficient in reading = 76%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2018 Targets</a:t>
            </a:r>
          </a:p>
          <a:p>
            <a:pPr lvl="1"/>
            <a:r>
              <a:rPr lang="en-US" dirty="0" smtClean="0"/>
              <a:t>Percent </a:t>
            </a:r>
            <a:r>
              <a:rPr lang="en-US" dirty="0"/>
              <a:t>not proficient in reading = </a:t>
            </a:r>
            <a:r>
              <a:rPr lang="en-US" dirty="0" smtClean="0"/>
              <a:t>12%</a:t>
            </a:r>
          </a:p>
          <a:p>
            <a:pPr lvl="1"/>
            <a:r>
              <a:rPr lang="en-US" dirty="0"/>
              <a:t>Percent proficient in reading = 88</a:t>
            </a:r>
            <a:r>
              <a:rPr lang="en-US" dirty="0" smtClean="0"/>
              <a:t>%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Each year</a:t>
            </a:r>
          </a:p>
          <a:p>
            <a:pPr lvl="1"/>
            <a:r>
              <a:rPr lang="en-US" dirty="0" smtClean="0"/>
              <a:t>12% / 6 years = 2% reduction (or increase) each year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1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23545"/>
              </p:ext>
            </p:extLst>
          </p:nvPr>
        </p:nvGraphicFramePr>
        <p:xfrm>
          <a:off x="457200" y="914400"/>
          <a:ext cx="75438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5715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2012 % proficient of 76%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replaces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Adequate Yearly Progress</a:t>
            </a:r>
          </a:p>
          <a:p>
            <a:pPr lvl="1"/>
            <a:r>
              <a:rPr lang="en-US" dirty="0" smtClean="0"/>
              <a:t>Expectation that 100% of students are proficient by Spring of 2013-2014 school year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Annual Measurable Objectives for 2012-2013 school year were 94.28% proficient in Language Arts; 91.53% proficient for math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Consequences that followed not meeting AYP</a:t>
            </a:r>
          </a:p>
          <a:p>
            <a:pPr lvl="2"/>
            <a:r>
              <a:rPr lang="en-US" dirty="0" smtClean="0"/>
              <a:t>School improvement</a:t>
            </a:r>
          </a:p>
          <a:p>
            <a:pPr lvl="2"/>
            <a:r>
              <a:rPr lang="en-US" dirty="0" smtClean="0"/>
              <a:t>Corrective action</a:t>
            </a:r>
          </a:p>
          <a:p>
            <a:pPr lvl="2"/>
            <a:r>
              <a:rPr lang="en-US" dirty="0" smtClean="0"/>
              <a:t>Restructuring</a:t>
            </a:r>
          </a:p>
          <a:p>
            <a:pPr lvl="2"/>
            <a:r>
              <a:rPr lang="en-US" dirty="0" smtClean="0"/>
              <a:t>Restricted use of Title funds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2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Accountability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Alaska School Performance Index (ASPI)</a:t>
            </a:r>
          </a:p>
          <a:p>
            <a:endParaRPr lang="en-US" sz="2800" dirty="0"/>
          </a:p>
          <a:p>
            <a:r>
              <a:rPr lang="en-US" sz="2800" dirty="0" smtClean="0"/>
              <a:t>New Annual Measurable Objective Targets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0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6889621" cy="62038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0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Academic Achievement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7543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verage of  % of students proficient or above in reading, writing, and math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Example:  100 students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85% proficient in reading = 85 students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80% proficient in writing = 80 students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75% proficient in math = 75 students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Total # proficient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85 students + 80 students + 75 students = 240 students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Average % proficient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240 students / 300 tested students = 80% proficient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162800" cy="644979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35500" y="2209800"/>
            <a:ext cx="28194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80 x 35% = 28 ASPI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4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School Progress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8300" y="1332667"/>
            <a:ext cx="7848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</a:t>
            </a:r>
            <a:r>
              <a:rPr lang="en-US" sz="2000" dirty="0" smtClean="0">
                <a:solidFill>
                  <a:srgbClr val="C00000"/>
                </a:solidFill>
              </a:rPr>
              <a:t>rogress from previous year’s SBAs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Uses </a:t>
            </a:r>
            <a:r>
              <a:rPr lang="en-US" sz="2000" dirty="0">
                <a:solidFill>
                  <a:srgbClr val="C00000"/>
                </a:solidFill>
              </a:rPr>
              <a:t>7</a:t>
            </a:r>
            <a:r>
              <a:rPr lang="en-US" sz="2000" dirty="0" smtClean="0">
                <a:solidFill>
                  <a:srgbClr val="C00000"/>
                </a:solidFill>
              </a:rPr>
              <a:t> Proficiency Levels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Advanced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Proficient Plus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Proficient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Below Proficient Plus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Below Proficient Minus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Far Below Proficient Plus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Far Below Proficient Minus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Calculates progress for 5 Groups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All Students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Alaska Native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Economically Disadvantaged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Limited English Proficient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Students with Disabilities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Proficiency Levels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8062166" cy="240995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D228-4005-4149-BE88-DD95558ED26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7853</TotalTime>
  <Words>920</Words>
  <Application>Microsoft Office PowerPoint</Application>
  <PresentationFormat>On-screen Show (4:3)</PresentationFormat>
  <Paragraphs>337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Alaska’s New Accountability System for Schools  </vt:lpstr>
      <vt:lpstr>How we got here</vt:lpstr>
      <vt:lpstr>What it replaces</vt:lpstr>
      <vt:lpstr>The New Accountability System</vt:lpstr>
      <vt:lpstr>PowerPoint Presentation</vt:lpstr>
      <vt:lpstr>Academic Achievement</vt:lpstr>
      <vt:lpstr>PowerPoint Presentation</vt:lpstr>
      <vt:lpstr>School Progress</vt:lpstr>
      <vt:lpstr>Proficiency Levels</vt:lpstr>
      <vt:lpstr>Growth &amp; Proficiency Index</vt:lpstr>
      <vt:lpstr>Group Weighting</vt:lpstr>
      <vt:lpstr>PowerPoint Presentation</vt:lpstr>
      <vt:lpstr>Attendance Rate</vt:lpstr>
      <vt:lpstr>PowerPoint Presentation</vt:lpstr>
      <vt:lpstr>Star Ratings</vt:lpstr>
      <vt:lpstr>PowerPoint Presentation</vt:lpstr>
      <vt:lpstr>Graduation Rate</vt:lpstr>
      <vt:lpstr>PowerPoint Presentation</vt:lpstr>
      <vt:lpstr>College &amp; Career Ready Indicator</vt:lpstr>
      <vt:lpstr>College &amp; Career Ready Indicator</vt:lpstr>
      <vt:lpstr>PowerPoint Presentation</vt:lpstr>
      <vt:lpstr>College &amp; Career Indicator Participation Rate</vt:lpstr>
      <vt:lpstr>PowerPoint Presentation</vt:lpstr>
      <vt:lpstr>Star Ratings</vt:lpstr>
      <vt:lpstr>Annual Measurable Objectives</vt:lpstr>
      <vt:lpstr>AMO Example</vt:lpstr>
      <vt:lpstr>PowerPoint Presentation</vt:lpstr>
    </vt:vector>
  </TitlesOfParts>
  <Company>DEC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Alaska’s New English Language Arts and Mathematics Standards</dc:title>
  <dc:creator>jlvalentour</dc:creator>
  <cp:lastModifiedBy>test</cp:lastModifiedBy>
  <cp:revision>477</cp:revision>
  <cp:lastPrinted>2013-08-15T17:02:03Z</cp:lastPrinted>
  <dcterms:created xsi:type="dcterms:W3CDTF">2011-12-05T21:36:35Z</dcterms:created>
  <dcterms:modified xsi:type="dcterms:W3CDTF">2013-08-15T20:54:34Z</dcterms:modified>
</cp:coreProperties>
</file>